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61" r:id="rId4"/>
    <p:sldId id="259" r:id="rId5"/>
    <p:sldId id="262" r:id="rId6"/>
    <p:sldId id="301" r:id="rId7"/>
    <p:sldId id="302" r:id="rId8"/>
    <p:sldId id="303" r:id="rId9"/>
    <p:sldId id="304" r:id="rId10"/>
    <p:sldId id="305" r:id="rId11"/>
    <p:sldId id="306" r:id="rId12"/>
    <p:sldId id="300" r:id="rId13"/>
    <p:sldId id="283" r:id="rId14"/>
    <p:sldId id="299" r:id="rId15"/>
    <p:sldId id="309" r:id="rId16"/>
    <p:sldId id="307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45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127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39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9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644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6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7749DD-8B78-447B-AE54-758D782273D8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31CD0F-CDA5-46F0-BED7-5BCCD7F9A1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5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state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16582"/>
            <a:ext cx="6140303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SPIL </a:t>
            </a:r>
            <a:r>
              <a:rPr lang="en-US" dirty="0"/>
              <a:t>Planning</a:t>
            </a:r>
            <a:br>
              <a:rPr lang="en-US" dirty="0"/>
            </a:br>
            <a:r>
              <a:rPr lang="en-US" dirty="0"/>
              <a:t>Town Hall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86000" y="5159782"/>
            <a:ext cx="5263116" cy="860018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latin typeface="Trebuchet MS" panose="020B0603020202020204" pitchFamily="34" charset="0"/>
              </a:rPr>
              <a:t>November,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41314"/>
            <a:ext cx="6607210" cy="14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029" y="2795176"/>
            <a:ext cx="3017090" cy="1288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CIL</a:t>
            </a:r>
            <a:br>
              <a:rPr lang="en-US" dirty="0" smtClean="0"/>
            </a:br>
            <a:r>
              <a:rPr lang="en-US" dirty="0" smtClean="0"/>
              <a:t>Expansion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4727012" cy="6117310"/>
          </a:xfrm>
        </p:spPr>
      </p:pic>
    </p:spTree>
    <p:extLst>
      <p:ext uri="{BB962C8B-B14F-4D97-AF65-F5344CB8AC3E}">
        <p14:creationId xmlns:p14="http://schemas.microsoft.com/office/powerpoint/2010/main" val="15331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404847" cy="5721928"/>
          </a:xfrm>
        </p:spPr>
      </p:pic>
    </p:spTree>
    <p:extLst>
      <p:ext uri="{BB962C8B-B14F-4D97-AF65-F5344CB8AC3E}">
        <p14:creationId xmlns:p14="http://schemas.microsoft.com/office/powerpoint/2010/main" val="2511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 &amp; 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 top three barriers for Georgians with disabilities?</a:t>
            </a:r>
          </a:p>
          <a:p>
            <a:r>
              <a:rPr lang="en-US" dirty="0" smtClean="0"/>
              <a:t>What do you think is the most critical issue facing Georgians with disabilities today?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 you think is the greatest barrier to your independence?</a:t>
            </a:r>
          </a:p>
          <a:p>
            <a:r>
              <a:rPr lang="en-US" dirty="0" smtClean="0"/>
              <a:t>What is the greatest </a:t>
            </a:r>
            <a:r>
              <a:rPr lang="en-US" dirty="0"/>
              <a:t>barrier </a:t>
            </a:r>
            <a:r>
              <a:rPr lang="en-US" dirty="0" smtClean="0"/>
              <a:t>to </a:t>
            </a:r>
            <a:r>
              <a:rPr lang="en-US" dirty="0"/>
              <a:t>independence as a </a:t>
            </a:r>
            <a:r>
              <a:rPr lang="en-US" dirty="0" smtClean="0"/>
              <a:t>whole for </a:t>
            </a:r>
            <a:r>
              <a:rPr lang="en-US" dirty="0"/>
              <a:t>our </a:t>
            </a:r>
            <a:r>
              <a:rPr lang="en-US" dirty="0" smtClean="0"/>
              <a:t>community?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2197" y="555756"/>
            <a:ext cx="6140303" cy="2888511"/>
          </a:xfrm>
        </p:spPr>
        <p:txBody>
          <a:bodyPr>
            <a:noAutofit/>
          </a:bodyPr>
          <a:lstStyle/>
          <a:p>
            <a:r>
              <a:rPr lang="en-US" sz="9600" dirty="0" smtClean="0"/>
              <a:t>CIL</a:t>
            </a:r>
            <a:r>
              <a:rPr lang="en-US" sz="4800" dirty="0" smtClean="0"/>
              <a:t>s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32197" y="3391258"/>
            <a:ext cx="5263116" cy="951135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Centers for Independent Living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2197" y="42098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Non-residential</a:t>
            </a:r>
            <a:r>
              <a:rPr lang="en-US" dirty="0"/>
              <a:t>, community-based organizations, governed and staffed by people with disabilities, that offer a wide variety of services to consumers</a:t>
            </a:r>
          </a:p>
        </p:txBody>
      </p:sp>
    </p:spTree>
    <p:extLst>
      <p:ext uri="{BB962C8B-B14F-4D97-AF65-F5344CB8AC3E}">
        <p14:creationId xmlns:p14="http://schemas.microsoft.com/office/powerpoint/2010/main" val="11000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8539"/>
            <a:ext cx="5728834" cy="64405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52634" y="238539"/>
            <a:ext cx="3505200" cy="2057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Current CIL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96" y="228600"/>
            <a:ext cx="7633742" cy="914400"/>
          </a:xfrm>
        </p:spPr>
        <p:txBody>
          <a:bodyPr>
            <a:noAutofit/>
          </a:bodyPr>
          <a:lstStyle/>
          <a:p>
            <a:r>
              <a:rPr lang="en-US" sz="6000" spc="300" dirty="0" smtClean="0"/>
              <a:t>Consumer Data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96" y="2286000"/>
            <a:ext cx="8043303" cy="3619500"/>
          </a:xfrm>
        </p:spPr>
        <p:txBody>
          <a:bodyPr/>
          <a:lstStyle/>
          <a:p>
            <a:pPr>
              <a:tabLst>
                <a:tab pos="7829550" algn="r"/>
              </a:tabLst>
            </a:pPr>
            <a:r>
              <a:rPr lang="en-US" dirty="0" smtClean="0"/>
              <a:t>Consumers Served	2,464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7829550" algn="r"/>
              </a:tabLst>
            </a:pPr>
            <a:r>
              <a:rPr lang="en-US" dirty="0" smtClean="0"/>
              <a:t>Consumer Goals Set	3,493</a:t>
            </a:r>
          </a:p>
          <a:p>
            <a:endParaRPr lang="en-US" dirty="0"/>
          </a:p>
          <a:p>
            <a:endParaRPr lang="en-US" dirty="0" smtClean="0"/>
          </a:p>
          <a:p>
            <a:pPr>
              <a:tabLst>
                <a:tab pos="7829550" algn="r"/>
              </a:tabLst>
            </a:pPr>
            <a:r>
              <a:rPr lang="en-US" dirty="0" smtClean="0"/>
              <a:t>Goals Achieved 	1,594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582146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cap="all" spc="150" dirty="0">
                <a:solidFill>
                  <a:srgbClr val="17406D"/>
                </a:solidFill>
                <a:latin typeface="Impact" panose="020B0806030902050204"/>
                <a:ea typeface="+mj-ea"/>
                <a:cs typeface="+mj-cs"/>
              </a:rPr>
              <a:t>Fiscal year 2017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629400" y="533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BEFF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u="none" kern="1200" cap="all" spc="0" normalizeH="0" baseline="0" noProof="0" dirty="0" smtClean="0">
                <a:ln>
                  <a:noFill/>
                </a:ln>
                <a:solidFill>
                  <a:srgbClr val="0F6FC6"/>
                </a:solidFill>
                <a:uLnTx/>
                <a:uFillTx/>
                <a:latin typeface="Gill Sans MT" panose="020B0502020104020203"/>
                <a:ea typeface="+mn-ea"/>
                <a:cs typeface="+mn-cs"/>
              </a:rPr>
              <a:t>(Totals)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69920" y="2514600"/>
            <a:ext cx="475488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3810000"/>
            <a:ext cx="45720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04160" y="5029200"/>
            <a:ext cx="512064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05684" y="238539"/>
            <a:ext cx="4870265" cy="6440557"/>
            <a:chOff x="2105684" y="238539"/>
            <a:chExt cx="4870265" cy="64405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684" y="238539"/>
              <a:ext cx="4870265" cy="64405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724399" y="246084"/>
              <a:ext cx="2251549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5652634" y="238539"/>
            <a:ext cx="3505200" cy="2057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Proposed CIL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09800"/>
            <a:ext cx="6140303" cy="239531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 You Know Your Legislators?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5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56078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56" y="1752600"/>
            <a:ext cx="4172267" cy="4905649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55587" y="2514600"/>
            <a:ext cx="8278403" cy="92261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alpha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www.openstates.org</a:t>
            </a:r>
            <a:endParaRPr lang="en-US" sz="6600" dirty="0">
              <a:solidFill>
                <a:schemeClr val="tx2">
                  <a:alpha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971800"/>
            <a:ext cx="7633742" cy="9905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Equal </a:t>
            </a:r>
            <a:r>
              <a:rPr lang="en-US" sz="2800" dirty="0"/>
              <a:t>participation of people with disabilities within their communities.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9903" y="6400800"/>
            <a:ext cx="315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https://www.silcga.org/about/</a:t>
            </a:r>
          </a:p>
        </p:txBody>
      </p:sp>
    </p:spTree>
    <p:extLst>
      <p:ext uri="{BB962C8B-B14F-4D97-AF65-F5344CB8AC3E}">
        <p14:creationId xmlns:p14="http://schemas.microsoft.com/office/powerpoint/2010/main" val="37271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Trebuchet MS" panose="020B0603020202020204" pitchFamily="34" charset="0"/>
              </a:rPr>
              <a:t>Talk with us…</a:t>
            </a:r>
            <a:endParaRPr lang="en-US" sz="44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Your ideas are important:</a:t>
            </a:r>
          </a:p>
          <a:p>
            <a:endParaRPr lang="en-US" sz="4000" dirty="0"/>
          </a:p>
          <a:p>
            <a:pPr lvl="1"/>
            <a:r>
              <a:rPr lang="en-US" sz="4000" dirty="0" smtClean="0"/>
              <a:t>What is the greatest barrier to your independence?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What do you think is the greatest barrier for our community as a whole?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 for Independent Living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dirty="0" smtClean="0"/>
              <a:t>2017-2019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177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10" y="1066800"/>
            <a:ext cx="8839200" cy="2286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1: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Improve and expand consumer access to transportation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11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Description: </a:t>
            </a:r>
            <a:r>
              <a:rPr lang="en-US" sz="2400" dirty="0"/>
              <a:t>Work with Department of Transportation, local municipalities and CIL’s to generate status and advocacy report(s) and increase mobility options for people with </a:t>
            </a:r>
            <a:r>
              <a:rPr lang="en-US" sz="2400" dirty="0" smtClean="0"/>
              <a:t>disabilities.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2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10" y="1066800"/>
            <a:ext cx="8493690" cy="2286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2: 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the consumer access to affordable, accessible and inclusive housing.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578" y="4495800"/>
            <a:ext cx="8344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Description: </a:t>
            </a:r>
            <a:r>
              <a:rPr lang="en-US" sz="2400" dirty="0"/>
              <a:t>Work with Department of Housing, housing authorities and other housing agencies/organizations to encourage the development of appropriate housing options for persons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9601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12690" cy="2286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3: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 opportunities for consumer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578" y="4495800"/>
            <a:ext cx="803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Description: </a:t>
            </a:r>
            <a:r>
              <a:rPr lang="en-US" sz="2400" dirty="0"/>
              <a:t>Collaborate with GVRA, Department of Labor and other entities to develop meaningful policy to encourage employment opportunities for persons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1232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12690" cy="2667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4: 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Elevate access for individuals with disabilities to healthcare services and supports.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578" y="4495800"/>
            <a:ext cx="8039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Description: </a:t>
            </a:r>
            <a:r>
              <a:rPr lang="en-US" sz="2400" dirty="0"/>
              <a:t>Promote ongoing participation in initiatives such as Medicaid Buy-In, home and community services, and managed care services.</a:t>
            </a:r>
          </a:p>
        </p:txBody>
      </p:sp>
    </p:spTree>
    <p:extLst>
      <p:ext uri="{BB962C8B-B14F-4D97-AF65-F5344CB8AC3E}">
        <p14:creationId xmlns:p14="http://schemas.microsoft.com/office/powerpoint/2010/main" val="589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6340"/>
            <a:ext cx="8112690" cy="2667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5: 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out-reach efforts for education &amp; public awareness to consumers, policy makers and relevant professionals.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589" y="4678740"/>
            <a:ext cx="8039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Description: </a:t>
            </a:r>
            <a:r>
              <a:rPr lang="en-US" sz="2400" dirty="0"/>
              <a:t>Consumer, potential stakeholders and policy makers are more knowledgeable about the CIL’s and the progress made to increase diversity within the community and highlight the needs of specific populations.</a:t>
            </a:r>
          </a:p>
        </p:txBody>
      </p:sp>
    </p:spTree>
    <p:extLst>
      <p:ext uri="{BB962C8B-B14F-4D97-AF65-F5344CB8AC3E}">
        <p14:creationId xmlns:p14="http://schemas.microsoft.com/office/powerpoint/2010/main" val="866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2361</TotalTime>
  <Words>369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Gill Sans MT</vt:lpstr>
      <vt:lpstr>Impact</vt:lpstr>
      <vt:lpstr>Trebuchet MS</vt:lpstr>
      <vt:lpstr>Badge</vt:lpstr>
      <vt:lpstr>SPIL Planning Town Hall Meeting</vt:lpstr>
      <vt:lpstr>Mission Statement</vt:lpstr>
      <vt:lpstr>Talk with us…</vt:lpstr>
      <vt:lpstr>State Plan for Independent Living</vt:lpstr>
      <vt:lpstr>Goal 1:  Improve and expand consumer access to transportation</vt:lpstr>
      <vt:lpstr>Goal 2:  Improve the consumer access to affordable, accessible and inclusive housing.</vt:lpstr>
      <vt:lpstr>Goal 3:  Develop opportunities for consumer employment</vt:lpstr>
      <vt:lpstr>Goal 4:  Elevate access for individuals with disabilities to healthcare services and supports.</vt:lpstr>
      <vt:lpstr>Goal 5:  Increasing out-reach efforts for education &amp; public awareness to consumers, policy makers and relevant professionals. </vt:lpstr>
      <vt:lpstr>CIL Expansion</vt:lpstr>
      <vt:lpstr>PowerPoint Presentation</vt:lpstr>
      <vt:lpstr>Q &amp; a  </vt:lpstr>
      <vt:lpstr>CILs</vt:lpstr>
      <vt:lpstr>PowerPoint Presentation</vt:lpstr>
      <vt:lpstr>Consumer Data</vt:lpstr>
      <vt:lpstr>PowerPoint Presentation</vt:lpstr>
      <vt:lpstr>Do You Know Your Legislators?</vt:lpstr>
      <vt:lpstr>www.openstates.org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ssimmons</dc:creator>
  <cp:lastModifiedBy>Kelly</cp:lastModifiedBy>
  <cp:revision>58</cp:revision>
  <dcterms:created xsi:type="dcterms:W3CDTF">2014-08-21T16:49:45Z</dcterms:created>
  <dcterms:modified xsi:type="dcterms:W3CDTF">2018-12-13T15:49:43Z</dcterms:modified>
</cp:coreProperties>
</file>