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2" r:id="rId7"/>
    <p:sldId id="267" r:id="rId8"/>
    <p:sldId id="270" r:id="rId9"/>
    <p:sldId id="261" r:id="rId10"/>
    <p:sldId id="271" r:id="rId11"/>
    <p:sldId id="262" r:id="rId12"/>
    <p:sldId id="269" r:id="rId13"/>
    <p:sldId id="273" r:id="rId14"/>
    <p:sldId id="274" r:id="rId15"/>
    <p:sldId id="263" r:id="rId16"/>
    <p:sldId id="268" r:id="rId17"/>
    <p:sldId id="265"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A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83" autoAdjust="0"/>
  </p:normalViewPr>
  <p:slideViewPr>
    <p:cSldViewPr snapToGrid="0">
      <p:cViewPr varScale="1">
        <p:scale>
          <a:sx n="64" d="100"/>
          <a:sy n="64" d="100"/>
        </p:scale>
        <p:origin x="6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arrs.or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nfo@garrs.or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garrs.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ging.ga.gov/yellow-dot-progra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yellowdot.info@dph.ga.gov"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aging.ga.gov/yellow-dot-progra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ventbrite.com/e/independent-living-day-at-the-capitol-tickets-54357757516"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a:xfrm>
            <a:off x="895452" y="4102417"/>
            <a:ext cx="7766936" cy="1096899"/>
          </a:xfrm>
        </p:spPr>
        <p:txBody>
          <a:bodyPr>
            <a:normAutofit/>
          </a:bodyPr>
          <a:lstStyle/>
          <a:p>
            <a:pPr algn="l"/>
            <a:r>
              <a:rPr lang="en-US" sz="3200" b="1" dirty="0" smtClean="0">
                <a:solidFill>
                  <a:schemeClr val="tx1"/>
                </a:solidFill>
                <a:latin typeface="Arial Rounded MT Bold" panose="020F0704030504030204" pitchFamily="34" charset="0"/>
                <a:cs typeface="Calibri Light" panose="020F0302020204030204" pitchFamily="34" charset="0"/>
              </a:rPr>
              <a:t>JANUARY 2019  -  BOARD MEETING</a:t>
            </a:r>
            <a:endParaRPr lang="en-US" sz="3200" b="1" dirty="0">
              <a:solidFill>
                <a:schemeClr val="tx1"/>
              </a:solidFill>
              <a:latin typeface="Arial Rounded MT Bold" panose="020F0704030504030204" pitchFamily="34" charset="0"/>
              <a:cs typeface="Calibri Light" panose="020F03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83223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6446" y="2777004"/>
            <a:ext cx="5798330" cy="1320800"/>
          </a:xfrm>
        </p:spPr>
        <p:txBody>
          <a:bodyPr>
            <a:noAutofit/>
          </a:bodyPr>
          <a:lstStyle/>
          <a:p>
            <a:pPr algn="ctr"/>
            <a:r>
              <a:rPr lang="en-US" sz="4400" dirty="0" smtClean="0">
                <a:solidFill>
                  <a:schemeClr val="tx1"/>
                </a:solidFill>
                <a:latin typeface="Arial Rounded MT Bold" panose="020F0704030504030204" pitchFamily="34" charset="0"/>
              </a:rPr>
              <a:t>WHERE’S </a:t>
            </a:r>
            <a:br>
              <a:rPr lang="en-US" sz="4400" dirty="0" smtClean="0">
                <a:solidFill>
                  <a:schemeClr val="tx1"/>
                </a:solidFill>
                <a:latin typeface="Arial Rounded MT Bold" panose="020F0704030504030204" pitchFamily="34" charset="0"/>
              </a:rPr>
            </a:br>
            <a:r>
              <a:rPr lang="en-US" sz="4400" dirty="0" smtClean="0">
                <a:solidFill>
                  <a:schemeClr val="tx1"/>
                </a:solidFill>
                <a:latin typeface="Arial Rounded MT Bold" panose="020F0704030504030204" pitchFamily="34" charset="0"/>
              </a:rPr>
              <a:t>YOUR RSVP?</a:t>
            </a:r>
            <a:endParaRPr lang="en-US" sz="4400" dirty="0">
              <a:solidFill>
                <a:schemeClr val="tx1"/>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351" y="16808"/>
            <a:ext cx="5286373" cy="6841192"/>
          </a:xfrm>
        </p:spPr>
      </p:pic>
    </p:spTree>
    <p:extLst>
      <p:ext uri="{BB962C8B-B14F-4D97-AF65-F5344CB8AC3E}">
        <p14:creationId xmlns:p14="http://schemas.microsoft.com/office/powerpoint/2010/main" val="185591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67" y="2224088"/>
            <a:ext cx="9502602" cy="799070"/>
          </a:xfrm>
        </p:spPr>
        <p:txBody>
          <a:bodyPr>
            <a:noAutofit/>
          </a:bodyPr>
          <a:lstStyle/>
          <a:p>
            <a:r>
              <a:rPr lang="en-US" sz="6000" u="sng" dirty="0" smtClean="0">
                <a:solidFill>
                  <a:schemeClr val="tx1"/>
                </a:solidFill>
                <a:latin typeface="Arial Rounded MT Bold" panose="020F0704030504030204" pitchFamily="34" charset="0"/>
              </a:rPr>
              <a:t>BOARD APPOINTMENTS</a:t>
            </a:r>
            <a:endParaRPr lang="en-US" sz="6000" u="sng" dirty="0">
              <a:solidFill>
                <a:schemeClr val="tx1"/>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947365" y="3484649"/>
            <a:ext cx="8056606" cy="1200329"/>
          </a:xfrm>
          <a:prstGeom prst="rect">
            <a:avLst/>
          </a:prstGeom>
          <a:noFill/>
        </p:spPr>
        <p:txBody>
          <a:bodyPr wrap="square" rtlCol="0">
            <a:spAutoFit/>
          </a:bodyPr>
          <a:lstStyle/>
          <a:p>
            <a:pPr marL="571500" indent="-571500">
              <a:buFont typeface="Wingdings" panose="05000000000000000000" pitchFamily="2" charset="2"/>
              <a:buChar char="v"/>
            </a:pPr>
            <a:r>
              <a:rPr lang="en-US" sz="3600" dirty="0" smtClean="0"/>
              <a:t>Applicants needed</a:t>
            </a:r>
          </a:p>
          <a:p>
            <a:pPr marL="571500" indent="-571500">
              <a:buFont typeface="Wingdings" panose="05000000000000000000" pitchFamily="2" charset="2"/>
              <a:buChar char="v"/>
            </a:pPr>
            <a:r>
              <a:rPr lang="en-US" sz="3600" dirty="0" smtClean="0"/>
              <a:t>2 Applicants being considered</a:t>
            </a:r>
            <a:endParaRPr lang="en-US" sz="3600" dirty="0"/>
          </a:p>
        </p:txBody>
      </p:sp>
    </p:spTree>
    <p:extLst>
      <p:ext uri="{BB962C8B-B14F-4D97-AF65-F5344CB8AC3E}">
        <p14:creationId xmlns:p14="http://schemas.microsoft.com/office/powerpoint/2010/main" val="165810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8314" y="4751919"/>
            <a:ext cx="8454494" cy="1096899"/>
          </a:xfrm>
        </p:spPr>
        <p:txBody>
          <a:bodyPr>
            <a:normAutofit/>
          </a:bodyPr>
          <a:lstStyle/>
          <a:p>
            <a:pPr algn="ctr"/>
            <a:r>
              <a:rPr lang="en-US" sz="4800" b="1" dirty="0" smtClean="0">
                <a:solidFill>
                  <a:schemeClr val="tx1"/>
                </a:solidFill>
                <a:latin typeface="Arial Rounded MT Bold" panose="020F0704030504030204" pitchFamily="34" charset="0"/>
                <a:cs typeface="Calibri Light" panose="020F0302020204030204" pitchFamily="34" charset="0"/>
              </a:rPr>
              <a:t>Rebecca </a:t>
            </a:r>
            <a:r>
              <a:rPr lang="en-US" sz="4800" b="1" dirty="0" err="1" smtClean="0">
                <a:solidFill>
                  <a:schemeClr val="tx1"/>
                </a:solidFill>
                <a:latin typeface="Arial Rounded MT Bold" panose="020F0704030504030204" pitchFamily="34" charset="0"/>
                <a:cs typeface="Calibri Light" panose="020F0302020204030204" pitchFamily="34" charset="0"/>
              </a:rPr>
              <a:t>Arayan</a:t>
            </a:r>
            <a:endParaRPr lang="en-US" sz="4800" b="1" dirty="0">
              <a:solidFill>
                <a:schemeClr val="tx1"/>
              </a:solidFill>
              <a:latin typeface="Arial Rounded MT Bold" panose="020F0704030504030204" pitchFamily="34" charset="0"/>
              <a:cs typeface="Calibri Light" panose="020F0302020204030204" pitchFamily="34" charset="0"/>
            </a:endParaRP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14" y="1017804"/>
            <a:ext cx="8454494" cy="3129455"/>
          </a:xfrm>
          <a:prstGeom prst="rect">
            <a:avLst/>
          </a:prstGeom>
        </p:spPr>
      </p:pic>
      <p:cxnSp>
        <p:nvCxnSpPr>
          <p:cNvPr id="6" name="Straight Connector 5"/>
          <p:cNvCxnSpPr/>
          <p:nvPr/>
        </p:nvCxnSpPr>
        <p:spPr>
          <a:xfrm>
            <a:off x="938314" y="4564919"/>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271255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40" y="734452"/>
            <a:ext cx="8596668" cy="799070"/>
          </a:xfrm>
        </p:spPr>
        <p:txBody>
          <a:bodyPr>
            <a:noAutofit/>
          </a:bodyPr>
          <a:lstStyle/>
          <a:p>
            <a:r>
              <a:rPr lang="en-US" sz="4500" u="sng" dirty="0" smtClean="0">
                <a:solidFill>
                  <a:schemeClr val="tx1"/>
                </a:solidFill>
                <a:latin typeface="Arial Rounded MT Bold" panose="020F0704030504030204" pitchFamily="34" charset="0"/>
              </a:rPr>
              <a:t>GA RADIO READING SERVICE</a:t>
            </a:r>
            <a:endParaRPr lang="en-US" sz="4500" u="sng" dirty="0">
              <a:solidFill>
                <a:schemeClr val="tx1"/>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49440" y="1730565"/>
            <a:ext cx="9324147" cy="3570208"/>
          </a:xfrm>
          <a:prstGeom prst="rect">
            <a:avLst/>
          </a:prstGeom>
          <a:noFill/>
        </p:spPr>
        <p:txBody>
          <a:bodyPr wrap="square" rtlCol="0">
            <a:spAutoFit/>
          </a:bodyPr>
          <a:lstStyle/>
          <a:p>
            <a:r>
              <a:rPr lang="en-US" sz="2800" b="1" dirty="0"/>
              <a:t>Do you have trouble reading printed materials? </a:t>
            </a:r>
            <a:endParaRPr lang="en-US" sz="2800" b="1" dirty="0" smtClean="0"/>
          </a:p>
          <a:p>
            <a:endParaRPr lang="en-US" sz="2000" i="1" dirty="0" smtClean="0"/>
          </a:p>
          <a:p>
            <a:r>
              <a:rPr lang="en-US" sz="2000" i="1" dirty="0" smtClean="0"/>
              <a:t>The </a:t>
            </a:r>
            <a:r>
              <a:rPr lang="en-US" sz="2000" i="1" dirty="0"/>
              <a:t>Georgia Radio Reading Service brings the printed word to individuals who are visually-impaired and </a:t>
            </a:r>
            <a:r>
              <a:rPr lang="en-US" sz="2000" i="1" dirty="0" smtClean="0"/>
              <a:t>print-disabled</a:t>
            </a:r>
            <a:r>
              <a:rPr lang="en-US" sz="2000" i="1" dirty="0"/>
              <a:t>. Our programming includes:</a:t>
            </a:r>
          </a:p>
          <a:p>
            <a:endParaRPr lang="en-US" sz="2000" i="1" dirty="0" smtClean="0"/>
          </a:p>
          <a:p>
            <a:pPr marL="742950" lvl="1" indent="-285750">
              <a:buFont typeface="Arial" panose="020B0604020202020204" pitchFamily="34" charset="0"/>
              <a:buChar char="•"/>
            </a:pPr>
            <a:r>
              <a:rPr lang="en-US" sz="2000" dirty="0" smtClean="0"/>
              <a:t>Local</a:t>
            </a:r>
            <a:r>
              <a:rPr lang="en-US" sz="2000" dirty="0"/>
              <a:t>, state &amp; community newspapers </a:t>
            </a:r>
            <a:endParaRPr lang="en-US" sz="2000" dirty="0" smtClean="0"/>
          </a:p>
          <a:p>
            <a:pPr marL="742950" lvl="1" indent="-285750">
              <a:buFont typeface="Arial" panose="020B0604020202020204" pitchFamily="34" charset="0"/>
              <a:buChar char="•"/>
            </a:pPr>
            <a:r>
              <a:rPr lang="en-US" sz="2000" dirty="0" smtClean="0"/>
              <a:t>Magazines </a:t>
            </a:r>
          </a:p>
          <a:p>
            <a:pPr marL="742950" lvl="1" indent="-285750">
              <a:buFont typeface="Arial" panose="020B0604020202020204" pitchFamily="34" charset="0"/>
              <a:buChar char="•"/>
            </a:pPr>
            <a:r>
              <a:rPr lang="en-US" sz="2000" dirty="0" smtClean="0"/>
              <a:t>Books </a:t>
            </a:r>
            <a:r>
              <a:rPr lang="en-US" sz="2000" dirty="0"/>
              <a:t>Service Programs </a:t>
            </a:r>
            <a:endParaRPr lang="en-US" sz="2000" dirty="0" smtClean="0"/>
          </a:p>
          <a:p>
            <a:pPr marL="285750" indent="-285750">
              <a:buFont typeface="Arial" panose="020B0604020202020204" pitchFamily="34" charset="0"/>
              <a:buChar char="•"/>
            </a:pPr>
            <a:endParaRPr lang="en-US" sz="2000" i="1" dirty="0"/>
          </a:p>
          <a:p>
            <a:r>
              <a:rPr lang="en-US" sz="2000" i="1" dirty="0" smtClean="0"/>
              <a:t>Our </a:t>
            </a:r>
            <a:r>
              <a:rPr lang="en-US" sz="2000" i="1" dirty="0"/>
              <a:t>programs are completely free and available 24 hours a day, 7 days a week</a:t>
            </a:r>
            <a:r>
              <a:rPr lang="en-US" sz="2000" i="1" dirty="0" smtClean="0"/>
              <a:t>.</a:t>
            </a:r>
          </a:p>
          <a:p>
            <a:endParaRPr lang="en-US" i="1" dirty="0"/>
          </a:p>
        </p:txBody>
      </p:sp>
    </p:spTree>
    <p:extLst>
      <p:ext uri="{BB962C8B-B14F-4D97-AF65-F5344CB8AC3E}">
        <p14:creationId xmlns:p14="http://schemas.microsoft.com/office/powerpoint/2010/main" val="273538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39" y="343956"/>
            <a:ext cx="8596668" cy="799070"/>
          </a:xfrm>
        </p:spPr>
        <p:txBody>
          <a:bodyPr>
            <a:noAutofit/>
          </a:bodyPr>
          <a:lstStyle/>
          <a:p>
            <a:r>
              <a:rPr lang="en-US" sz="4500" u="sng" dirty="0" smtClean="0">
                <a:solidFill>
                  <a:schemeClr val="tx1"/>
                </a:solidFill>
                <a:latin typeface="Arial Rounded MT Bold" panose="020F0704030504030204" pitchFamily="34" charset="0"/>
              </a:rPr>
              <a:t>GA RADIO READING SERVICE</a:t>
            </a:r>
            <a:endParaRPr lang="en-US" sz="4500" u="sng" dirty="0">
              <a:solidFill>
                <a:schemeClr val="tx1"/>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49439" y="1340821"/>
            <a:ext cx="8814481" cy="4985980"/>
          </a:xfrm>
          <a:prstGeom prst="rect">
            <a:avLst/>
          </a:prstGeom>
          <a:noFill/>
        </p:spPr>
        <p:txBody>
          <a:bodyPr wrap="square" rtlCol="0">
            <a:spAutoFit/>
          </a:bodyPr>
          <a:lstStyle/>
          <a:p>
            <a:r>
              <a:rPr lang="en-US" sz="2400" b="1" dirty="0" smtClean="0"/>
              <a:t>How to access programming: </a:t>
            </a:r>
          </a:p>
          <a:p>
            <a:endParaRPr lang="en-US" sz="2400" b="1" dirty="0" smtClean="0"/>
          </a:p>
          <a:p>
            <a:pPr marL="800100" lvl="1" indent="-342900">
              <a:buFont typeface="Arial" panose="020B0604020202020204" pitchFamily="34" charset="0"/>
              <a:buChar char="•"/>
            </a:pPr>
            <a:r>
              <a:rPr lang="en-US" sz="2000" i="1" dirty="0" smtClean="0"/>
              <a:t>Listen online at garrs.org </a:t>
            </a:r>
          </a:p>
          <a:p>
            <a:pPr marL="800100" lvl="1" indent="-342900">
              <a:buFont typeface="Arial" panose="020B0604020202020204" pitchFamily="34" charset="0"/>
              <a:buChar char="•"/>
            </a:pPr>
            <a:r>
              <a:rPr lang="en-US" sz="2000" i="1" dirty="0" smtClean="0"/>
              <a:t>Download the </a:t>
            </a:r>
            <a:r>
              <a:rPr lang="en-US" sz="2000" i="1" dirty="0" err="1" smtClean="0"/>
              <a:t>TuneIn</a:t>
            </a:r>
            <a:r>
              <a:rPr lang="en-US" sz="2000" i="1" dirty="0" smtClean="0"/>
              <a:t> app on any smart device and play "Georgia Radio Reading Service"  </a:t>
            </a:r>
          </a:p>
          <a:p>
            <a:pPr marL="800100" lvl="1" indent="-342900">
              <a:buFont typeface="Arial" panose="020B0604020202020204" pitchFamily="34" charset="0"/>
              <a:buChar char="•"/>
            </a:pPr>
            <a:r>
              <a:rPr lang="en-US" sz="2000" i="1" dirty="0" smtClean="0"/>
              <a:t>Call us to request a listening device (radio receiver or Amazon Dot) </a:t>
            </a:r>
          </a:p>
          <a:p>
            <a:pPr marL="800100" lvl="1" indent="-342900">
              <a:buFont typeface="Arial" panose="020B0604020202020204" pitchFamily="34" charset="0"/>
              <a:buChar char="•"/>
            </a:pPr>
            <a:r>
              <a:rPr lang="en-US" sz="2000" i="1" dirty="0" smtClean="0"/>
              <a:t>Call 404-685-2820 and press "1" </a:t>
            </a:r>
          </a:p>
          <a:p>
            <a:endParaRPr lang="en-US" sz="2000" dirty="0"/>
          </a:p>
          <a:p>
            <a:r>
              <a:rPr lang="en-US" sz="2400" b="1" dirty="0" smtClean="0"/>
              <a:t>For questions or assistance contact:</a:t>
            </a:r>
          </a:p>
          <a:p>
            <a:endParaRPr lang="en-US" sz="2400" b="1" dirty="0"/>
          </a:p>
          <a:p>
            <a:r>
              <a:rPr lang="en-US" sz="2400" b="1" i="1" dirty="0" smtClean="0"/>
              <a:t>	GEORGIA RADIO READING SERVICE</a:t>
            </a:r>
          </a:p>
          <a:p>
            <a:r>
              <a:rPr lang="en-US" sz="2000" dirty="0" smtClean="0"/>
              <a:t>	260 14th St NW Atlanta, GA 30318 </a:t>
            </a:r>
          </a:p>
          <a:p>
            <a:r>
              <a:rPr lang="en-US" sz="2000" dirty="0" smtClean="0"/>
              <a:t>	Phone: 404.685.2820 | 800.672.6173 </a:t>
            </a:r>
          </a:p>
          <a:p>
            <a:r>
              <a:rPr lang="en-US" sz="2000" dirty="0" smtClean="0"/>
              <a:t>	Email: </a:t>
            </a:r>
            <a:r>
              <a:rPr lang="en-US" sz="2000" dirty="0" smtClean="0">
                <a:hlinkClick r:id="rId3"/>
              </a:rPr>
              <a:t>info@garrs.org</a:t>
            </a:r>
            <a:r>
              <a:rPr lang="en-US" sz="2000" dirty="0" smtClean="0"/>
              <a:t> | Visit us online at </a:t>
            </a:r>
            <a:r>
              <a:rPr lang="en-US" sz="2000" dirty="0" smtClean="0">
                <a:hlinkClick r:id="rId4"/>
              </a:rPr>
              <a:t>garrs.org</a:t>
            </a:r>
            <a:endParaRPr lang="en-US" sz="2000" dirty="0" smtClean="0"/>
          </a:p>
          <a:p>
            <a:endParaRPr lang="en-US" i="1" dirty="0"/>
          </a:p>
        </p:txBody>
      </p:sp>
    </p:spTree>
    <p:extLst>
      <p:ext uri="{BB962C8B-B14F-4D97-AF65-F5344CB8AC3E}">
        <p14:creationId xmlns:p14="http://schemas.microsoft.com/office/powerpoint/2010/main" val="20703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03" y="1638301"/>
            <a:ext cx="9274002" cy="799070"/>
          </a:xfrm>
        </p:spPr>
        <p:txBody>
          <a:bodyPr>
            <a:noAutofit/>
          </a:bodyPr>
          <a:lstStyle/>
          <a:p>
            <a:r>
              <a:rPr lang="en-US" sz="4400" u="sng" dirty="0" smtClean="0">
                <a:solidFill>
                  <a:schemeClr val="tx1"/>
                </a:solidFill>
                <a:latin typeface="Arial Rounded MT Bold" panose="020F0704030504030204" pitchFamily="34" charset="0"/>
              </a:rPr>
              <a:t>EXECUTIVE DIRECTOR REPORT</a:t>
            </a:r>
            <a:endParaRPr lang="en-US" sz="4400" u="sng" dirty="0">
              <a:solidFill>
                <a:schemeClr val="tx1"/>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1092801" y="2437371"/>
            <a:ext cx="8056606" cy="2554545"/>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t>SPIL Development</a:t>
            </a:r>
          </a:p>
          <a:p>
            <a:pPr marL="742950" lvl="1" indent="-285750">
              <a:buFont typeface="Arial" panose="020B0604020202020204" pitchFamily="34" charset="0"/>
              <a:buChar char="•"/>
            </a:pPr>
            <a:r>
              <a:rPr lang="en-US" sz="4000" dirty="0" smtClean="0"/>
              <a:t>Town Hall Meetings</a:t>
            </a:r>
          </a:p>
          <a:p>
            <a:pPr marL="742950" lvl="1" indent="-285750">
              <a:buFont typeface="Arial" panose="020B0604020202020204" pitchFamily="34" charset="0"/>
              <a:buChar char="•"/>
            </a:pPr>
            <a:r>
              <a:rPr lang="en-US" sz="4000" dirty="0" smtClean="0"/>
              <a:t>Surveys</a:t>
            </a:r>
          </a:p>
          <a:p>
            <a:pPr marL="742950" lvl="1" indent="-285750">
              <a:buFont typeface="Arial" panose="020B0604020202020204" pitchFamily="34" charset="0"/>
              <a:buChar char="•"/>
            </a:pPr>
            <a:r>
              <a:rPr lang="en-US" sz="4000" dirty="0" smtClean="0"/>
              <a:t>Centers’ SPIL delegations</a:t>
            </a:r>
          </a:p>
        </p:txBody>
      </p:sp>
    </p:spTree>
    <p:extLst>
      <p:ext uri="{BB962C8B-B14F-4D97-AF65-F5344CB8AC3E}">
        <p14:creationId xmlns:p14="http://schemas.microsoft.com/office/powerpoint/2010/main" val="300100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 y="546282"/>
            <a:ext cx="9729788" cy="1676400"/>
          </a:xfrm>
        </p:spPr>
        <p:txBody>
          <a:bodyPr>
            <a:noAutofit/>
          </a:bodyPr>
          <a:lstStyle/>
          <a:p>
            <a:pPr algn="ctr"/>
            <a:r>
              <a:rPr lang="en-US" sz="8800" dirty="0" smtClean="0">
                <a:ln w="31750">
                  <a:solidFill>
                    <a:schemeClr val="accent2">
                      <a:lumMod val="75000"/>
                    </a:schemeClr>
                  </a:solidFill>
                </a:ln>
                <a:solidFill>
                  <a:schemeClr val="accent1">
                    <a:lumMod val="20000"/>
                    <a:lumOff val="80000"/>
                  </a:schemeClr>
                </a:solidFill>
                <a:effectLst>
                  <a:outerShdw blurRad="38100" dist="38100" dir="2700000" algn="tl">
                    <a:srgbClr val="000000">
                      <a:alpha val="43137"/>
                    </a:srgbClr>
                  </a:outerShdw>
                </a:effectLst>
                <a:latin typeface="Arial Rounded MT Bold" panose="020F0704030504030204" pitchFamily="34" charset="0"/>
              </a:rPr>
              <a:t>BRAG n STEAL</a:t>
            </a:r>
            <a:endParaRPr lang="en-US" sz="8800" dirty="0">
              <a:ln w="31750">
                <a:solidFill>
                  <a:schemeClr val="accent2">
                    <a:lumMod val="75000"/>
                  </a:schemeClr>
                </a:solidFill>
              </a:ln>
              <a:solidFill>
                <a:schemeClr val="accent1">
                  <a:lumMod val="20000"/>
                  <a:lumOff val="80000"/>
                </a:schemeClr>
              </a:solidFill>
              <a:effectLst>
                <a:outerShdw blurRad="38100" dist="38100" dir="2700000" algn="tl">
                  <a:srgbClr val="000000">
                    <a:alpha val="43137"/>
                  </a:srgbClr>
                </a:outerShdw>
              </a:effectLst>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5" name="Rectangle 4"/>
          <p:cNvSpPr/>
          <p:nvPr/>
        </p:nvSpPr>
        <p:spPr>
          <a:xfrm>
            <a:off x="646820" y="3661425"/>
            <a:ext cx="5462649" cy="923330"/>
          </a:xfrm>
          <a:prstGeom prst="rect">
            <a:avLst/>
          </a:prstGeom>
        </p:spPr>
        <p:txBody>
          <a:bodyPr wrap="none">
            <a:spAutoFit/>
          </a:bodyPr>
          <a:lstStyle/>
          <a:p>
            <a:pPr marL="685800" indent="-685800" algn="ctr">
              <a:buFont typeface="Arial" panose="020B0604020202020204" pitchFamily="34" charset="0"/>
              <a:buChar char="•"/>
            </a:pPr>
            <a:r>
              <a:rPr lang="en-US" sz="5400" b="1" dirty="0" smtClean="0">
                <a:ln w="25400" cmpd="sng">
                  <a:solidFill>
                    <a:schemeClr val="accent2">
                      <a:lumMod val="75000"/>
                    </a:schemeClr>
                  </a:solidFill>
                  <a:prstDash val="solid"/>
                </a:ln>
                <a:solidFill>
                  <a:schemeClr val="accent1">
                    <a:lumMod val="20000"/>
                    <a:lumOff val="80000"/>
                  </a:schemeClr>
                </a:solidFill>
                <a:latin typeface="Arial Rounded MT Bold" panose="020F0704030504030204" pitchFamily="34" charset="0"/>
                <a:cs typeface="Arial" panose="020B0604020202020204" pitchFamily="34" charset="0"/>
              </a:rPr>
              <a:t>Centers for IL</a:t>
            </a:r>
            <a:endParaRPr lang="en-US" sz="5400" b="1" dirty="0">
              <a:ln w="25400" cmpd="sng">
                <a:solidFill>
                  <a:schemeClr val="accent2">
                    <a:lumMod val="75000"/>
                  </a:schemeClr>
                </a:solidFill>
                <a:prstDash val="solid"/>
              </a:ln>
              <a:solidFill>
                <a:schemeClr val="accent1">
                  <a:lumMod val="20000"/>
                  <a:lumOff val="80000"/>
                </a:schemeClr>
              </a:solidFill>
              <a:latin typeface="Arial Rounded MT Bold" panose="020F0704030504030204" pitchFamily="34" charset="0"/>
            </a:endParaRPr>
          </a:p>
        </p:txBody>
      </p:sp>
      <p:sp>
        <p:nvSpPr>
          <p:cNvPr id="7" name="Rectangle 6"/>
          <p:cNvSpPr/>
          <p:nvPr/>
        </p:nvSpPr>
        <p:spPr>
          <a:xfrm>
            <a:off x="646820" y="4584755"/>
            <a:ext cx="3246851" cy="923330"/>
          </a:xfrm>
          <a:prstGeom prst="rect">
            <a:avLst/>
          </a:prstGeom>
          <a:solidFill>
            <a:schemeClr val="bg1"/>
          </a:solidFill>
        </p:spPr>
        <p:txBody>
          <a:bodyPr wrap="none">
            <a:spAutoFit/>
          </a:bodyPr>
          <a:lstStyle/>
          <a:p>
            <a:pPr marL="685800" lvl="0" indent="-685800" algn="ctr">
              <a:buFont typeface="Arial" panose="020B0604020202020204" pitchFamily="34" charset="0"/>
              <a:buChar char="•"/>
            </a:pPr>
            <a:r>
              <a:rPr lang="en-US" sz="5400" b="1" dirty="0" smtClean="0">
                <a:ln w="25400" cmpd="sng">
                  <a:solidFill>
                    <a:schemeClr val="accent2">
                      <a:lumMod val="75000"/>
                    </a:schemeClr>
                  </a:solidFill>
                  <a:prstDash val="solid"/>
                </a:ln>
                <a:solidFill>
                  <a:schemeClr val="accent1">
                    <a:lumMod val="20000"/>
                    <a:lumOff val="80000"/>
                  </a:schemeClr>
                </a:solidFill>
                <a:latin typeface="Arial Rounded MT Bold" panose="020F0704030504030204" pitchFamily="34" charset="0"/>
                <a:cs typeface="Arial" panose="020B0604020202020204" pitchFamily="34" charset="0"/>
              </a:rPr>
              <a:t>Guests</a:t>
            </a:r>
            <a:endParaRPr lang="en-US" sz="5400" b="1" dirty="0">
              <a:ln w="25400" cmpd="sng">
                <a:solidFill>
                  <a:schemeClr val="accent2">
                    <a:lumMod val="75000"/>
                  </a:schemeClr>
                </a:solidFill>
                <a:prstDash val="solid"/>
              </a:ln>
              <a:solidFill>
                <a:schemeClr val="accent1">
                  <a:lumMod val="20000"/>
                  <a:lumOff val="80000"/>
                </a:schemeClr>
              </a:solidFill>
              <a:latin typeface="Arial Rounded MT Bold" panose="020F0704030504030204" pitchFamily="34" charset="0"/>
            </a:endParaRPr>
          </a:p>
        </p:txBody>
      </p:sp>
      <p:cxnSp>
        <p:nvCxnSpPr>
          <p:cNvPr id="12" name="Straight Connector 11"/>
          <p:cNvCxnSpPr/>
          <p:nvPr/>
        </p:nvCxnSpPr>
        <p:spPr>
          <a:xfrm>
            <a:off x="646820" y="2230801"/>
            <a:ext cx="8243887" cy="0"/>
          </a:xfrm>
          <a:prstGeom prst="line">
            <a:avLst/>
          </a:prstGeom>
          <a:ln w="4445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46820" y="2684347"/>
            <a:ext cx="6204071" cy="923330"/>
          </a:xfrm>
          <a:prstGeom prst="rect">
            <a:avLst/>
          </a:prstGeom>
        </p:spPr>
        <p:txBody>
          <a:bodyPr wrap="none">
            <a:spAutoFit/>
          </a:bodyPr>
          <a:lstStyle/>
          <a:p>
            <a:pPr marL="685800" lvl="0" indent="-685800" algn="ctr">
              <a:buFont typeface="Arial" panose="020B0604020202020204" pitchFamily="34" charset="0"/>
              <a:buChar char="•"/>
            </a:pPr>
            <a:r>
              <a:rPr lang="en-US" sz="5400" b="1" dirty="0" smtClean="0">
                <a:ln w="25400" cmpd="sng">
                  <a:solidFill>
                    <a:srgbClr val="2E83C3">
                      <a:lumMod val="75000"/>
                    </a:srgbClr>
                  </a:solidFill>
                  <a:prstDash val="solid"/>
                </a:ln>
                <a:solidFill>
                  <a:srgbClr val="5FCBEF">
                    <a:lumMod val="20000"/>
                    <a:lumOff val="80000"/>
                  </a:srgbClr>
                </a:solidFill>
                <a:latin typeface="Arial Rounded MT Bold" panose="020F0704030504030204" pitchFamily="34" charset="0"/>
                <a:cs typeface="Arial" panose="020B0604020202020204" pitchFamily="34" charset="0"/>
              </a:rPr>
              <a:t>Board Members</a:t>
            </a:r>
            <a:endParaRPr lang="en-US" sz="5400" b="1" dirty="0">
              <a:ln w="25400" cmpd="sng">
                <a:solidFill>
                  <a:srgbClr val="2E83C3">
                    <a:lumMod val="75000"/>
                  </a:srgbClr>
                </a:solidFill>
                <a:prstDash val="solid"/>
              </a:ln>
              <a:solidFill>
                <a:srgbClr val="5FCBEF">
                  <a:lumMod val="20000"/>
                  <a:lumOff val="80000"/>
                </a:srgbClr>
              </a:solidFill>
              <a:latin typeface="Arial Rounded MT Bold" panose="020F0704030504030204" pitchFamily="34" charset="0"/>
            </a:endParaRPr>
          </a:p>
        </p:txBody>
      </p:sp>
    </p:spTree>
    <p:extLst>
      <p:ext uri="{BB962C8B-B14F-4D97-AF65-F5344CB8AC3E}">
        <p14:creationId xmlns:p14="http://schemas.microsoft.com/office/powerpoint/2010/main" val="12249149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485427"/>
            <a:ext cx="9559752" cy="799070"/>
          </a:xfrm>
        </p:spPr>
        <p:txBody>
          <a:bodyPr>
            <a:noAutofit/>
          </a:bodyPr>
          <a:lstStyle/>
          <a:p>
            <a:pPr algn="ctr"/>
            <a:r>
              <a:rPr lang="en-US" sz="5400" u="sng" dirty="0" smtClean="0">
                <a:solidFill>
                  <a:schemeClr val="tx1"/>
                </a:solidFill>
                <a:latin typeface="Arial Rounded MT Bold" panose="020F0704030504030204" pitchFamily="34" charset="0"/>
              </a:rPr>
              <a:t>NEXT MEETING LOCATION</a:t>
            </a:r>
            <a:endParaRPr lang="en-US" sz="5400" u="sng" dirty="0">
              <a:solidFill>
                <a:schemeClr val="tx1"/>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78438" y="2613111"/>
            <a:ext cx="8056606" cy="2554545"/>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t>Back in Macon, GA!</a:t>
            </a:r>
          </a:p>
          <a:p>
            <a:pPr marL="742950" lvl="1" indent="-285750">
              <a:buFont typeface="Arial" panose="020B0604020202020204" pitchFamily="34" charset="0"/>
              <a:buChar char="•"/>
            </a:pPr>
            <a:r>
              <a:rPr lang="en-US" sz="4000" dirty="0" smtClean="0"/>
              <a:t>NEW HOTEL – </a:t>
            </a:r>
            <a:r>
              <a:rPr lang="en-US" sz="4000" dirty="0" err="1" smtClean="0"/>
              <a:t>oooooh</a:t>
            </a:r>
            <a:r>
              <a:rPr lang="en-US" sz="4000" dirty="0" smtClean="0"/>
              <a:t>, AAAAHH</a:t>
            </a:r>
          </a:p>
          <a:p>
            <a:pPr marL="285750" indent="-285750">
              <a:buFont typeface="Arial" panose="020B0604020202020204" pitchFamily="34" charset="0"/>
              <a:buChar char="•"/>
            </a:pPr>
            <a:r>
              <a:rPr lang="en-US" sz="4000" dirty="0" smtClean="0"/>
              <a:t>April 25</a:t>
            </a:r>
            <a:r>
              <a:rPr lang="en-US" sz="4000" baseline="30000" dirty="0" smtClean="0"/>
              <a:t>th</a:t>
            </a:r>
            <a:r>
              <a:rPr lang="en-US" sz="4000" dirty="0" smtClean="0"/>
              <a:t> &amp; 26</a:t>
            </a:r>
            <a:r>
              <a:rPr lang="en-US" sz="4000" baseline="30000" dirty="0" smtClean="0"/>
              <a:t>th</a:t>
            </a:r>
            <a:r>
              <a:rPr lang="en-US" sz="4000" dirty="0" smtClean="0"/>
              <a:t>, 2019</a:t>
            </a:r>
            <a:endParaRPr lang="en-US" sz="4000" dirty="0"/>
          </a:p>
          <a:p>
            <a:pPr marL="285750" indent="-285750">
              <a:buFont typeface="Arial" panose="020B0604020202020204" pitchFamily="34" charset="0"/>
              <a:buChar char="•"/>
            </a:pPr>
            <a:r>
              <a:rPr lang="en-US" sz="4000" dirty="0" smtClean="0"/>
              <a:t>SPIL Draft Review</a:t>
            </a:r>
          </a:p>
        </p:txBody>
      </p:sp>
    </p:spTree>
    <p:extLst>
      <p:ext uri="{BB962C8B-B14F-4D97-AF65-F5344CB8AC3E}">
        <p14:creationId xmlns:p14="http://schemas.microsoft.com/office/powerpoint/2010/main" val="2313590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517061"/>
            <a:ext cx="9515474" cy="2532614"/>
          </a:xfrm>
        </p:spPr>
        <p:txBody>
          <a:bodyPr>
            <a:noAutofit/>
          </a:bodyPr>
          <a:lstStyle/>
          <a:p>
            <a:pPr algn="ctr"/>
            <a:r>
              <a:rPr lang="en-US" sz="8000" dirty="0" smtClean="0">
                <a:solidFill>
                  <a:schemeClr val="tx1"/>
                </a:solidFill>
                <a:latin typeface="Arial Rounded MT Bold" panose="020F0704030504030204" pitchFamily="34" charset="0"/>
              </a:rPr>
              <a:t>THANK YOU </a:t>
            </a:r>
            <a:br>
              <a:rPr lang="en-US" sz="8000" dirty="0" smtClean="0">
                <a:solidFill>
                  <a:schemeClr val="tx1"/>
                </a:solidFill>
                <a:latin typeface="Arial Rounded MT Bold" panose="020F0704030504030204" pitchFamily="34" charset="0"/>
              </a:rPr>
            </a:br>
            <a:r>
              <a:rPr lang="en-US" sz="8000" dirty="0" smtClean="0">
                <a:solidFill>
                  <a:schemeClr val="tx1"/>
                </a:solidFill>
                <a:latin typeface="Arial Rounded MT Bold" panose="020F0704030504030204" pitchFamily="34" charset="0"/>
              </a:rPr>
              <a:t>for your continued hard work!</a:t>
            </a:r>
            <a:endParaRPr lang="en-US" sz="8000" dirty="0">
              <a:solidFill>
                <a:schemeClr val="tx1"/>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Tree>
    <p:extLst>
      <p:ext uri="{BB962C8B-B14F-4D97-AF65-F5344CB8AC3E}">
        <p14:creationId xmlns:p14="http://schemas.microsoft.com/office/powerpoint/2010/main" val="280021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6718"/>
            <a:ext cx="8596668" cy="1320800"/>
          </a:xfrm>
        </p:spPr>
        <p:txBody>
          <a:bodyPr>
            <a:normAutofit/>
          </a:bodyPr>
          <a:lstStyle/>
          <a:p>
            <a:r>
              <a:rPr lang="en-US" sz="5400" u="sng" dirty="0" smtClean="0">
                <a:solidFill>
                  <a:schemeClr val="tx1"/>
                </a:solidFill>
                <a:latin typeface="Arial Rounded MT Bold" panose="020F0704030504030204" pitchFamily="34" charset="0"/>
              </a:rPr>
              <a:t>TODAY’S AGENDA</a:t>
            </a:r>
            <a:endParaRPr lang="en-US" sz="5400" u="sng" dirty="0">
              <a:solidFill>
                <a:schemeClr val="tx1"/>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677334" y="1387474"/>
            <a:ext cx="9266766"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Call to Order – Phil Chase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Roll Call – Shelly Simmons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Review and Approve Agenda – Phil Chase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Review and Approve Minutes from Fall Meeting – Phil Chase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Home Access Program – Becky </a:t>
            </a:r>
            <a:r>
              <a:rPr lang="en-US" sz="2400" dirty="0" smtClean="0">
                <a:latin typeface="Arial" panose="020B0604020202020204" pitchFamily="34" charset="0"/>
                <a:cs typeface="Arial" panose="020B0604020202020204" pitchFamily="34" charset="0"/>
              </a:rPr>
              <a:t>Ramage-Tuttle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Board Training – </a:t>
            </a:r>
            <a:r>
              <a:rPr lang="en-US" sz="2400" dirty="0" smtClean="0">
                <a:latin typeface="Arial" panose="020B0604020202020204" pitchFamily="34" charset="0"/>
                <a:cs typeface="Arial" panose="020B0604020202020204" pitchFamily="34" charset="0"/>
              </a:rPr>
              <a:t>Georgia Yellow Dot Program</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Update on Legislative Session – Shelly Simmons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Board Appointments – Shelly Simmons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Board Training – </a:t>
            </a:r>
            <a:r>
              <a:rPr lang="en-US" sz="2400" dirty="0" smtClean="0">
                <a:latin typeface="Arial" panose="020B0604020202020204" pitchFamily="34" charset="0"/>
                <a:cs typeface="Arial" panose="020B0604020202020204" pitchFamily="34" charset="0"/>
              </a:rPr>
              <a:t>Georgia Radio Reading Service</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Executive Director Report – Shelly Simmons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Brag n’ Steal</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Location of Next Meeting – Shelly Simmons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Adjournment – Phil Chase</a:t>
            </a:r>
          </a:p>
          <a:p>
            <a:endParaRPr lang="en-US" dirty="0"/>
          </a:p>
        </p:txBody>
      </p:sp>
    </p:spTree>
    <p:extLst>
      <p:ext uri="{BB962C8B-B14F-4D97-AF65-F5344CB8AC3E}">
        <p14:creationId xmlns:p14="http://schemas.microsoft.com/office/powerpoint/2010/main" val="2988391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 y="546282"/>
            <a:ext cx="9729788" cy="1676400"/>
          </a:xfrm>
        </p:spPr>
        <p:txBody>
          <a:bodyPr>
            <a:noAutofit/>
          </a:bodyPr>
          <a:lstStyle/>
          <a:p>
            <a:pPr algn="ctr"/>
            <a:r>
              <a:rPr lang="en-US" sz="11000" dirty="0" smtClean="0">
                <a:ln w="31750">
                  <a:solidFill>
                    <a:schemeClr val="accent2">
                      <a:lumMod val="75000"/>
                    </a:schemeClr>
                  </a:solidFill>
                </a:ln>
                <a:solidFill>
                  <a:schemeClr val="accent1">
                    <a:lumMod val="20000"/>
                    <a:lumOff val="80000"/>
                  </a:schemeClr>
                </a:solidFill>
                <a:effectLst>
                  <a:outerShdw blurRad="38100" dist="38100" dir="2700000" algn="tl">
                    <a:srgbClr val="000000">
                      <a:alpha val="43137"/>
                    </a:srgbClr>
                  </a:outerShdw>
                </a:effectLst>
                <a:latin typeface="Arial Rounded MT Bold" panose="020F0704030504030204" pitchFamily="34" charset="0"/>
              </a:rPr>
              <a:t>ROLL CALL</a:t>
            </a:r>
            <a:endParaRPr lang="en-US" sz="11000" dirty="0">
              <a:ln w="31750">
                <a:solidFill>
                  <a:schemeClr val="accent2">
                    <a:lumMod val="75000"/>
                  </a:schemeClr>
                </a:solidFill>
              </a:ln>
              <a:solidFill>
                <a:schemeClr val="accent1">
                  <a:lumMod val="20000"/>
                  <a:lumOff val="80000"/>
                </a:schemeClr>
              </a:solidFill>
              <a:effectLst>
                <a:outerShdw blurRad="38100" dist="38100" dir="2700000" algn="tl">
                  <a:srgbClr val="000000">
                    <a:alpha val="43137"/>
                  </a:srgbClr>
                </a:outerShdw>
              </a:effectLst>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5" name="Rectangle 4"/>
          <p:cNvSpPr/>
          <p:nvPr/>
        </p:nvSpPr>
        <p:spPr>
          <a:xfrm>
            <a:off x="646820" y="3661425"/>
            <a:ext cx="5462649" cy="923330"/>
          </a:xfrm>
          <a:prstGeom prst="rect">
            <a:avLst/>
          </a:prstGeom>
        </p:spPr>
        <p:txBody>
          <a:bodyPr wrap="none">
            <a:spAutoFit/>
          </a:bodyPr>
          <a:lstStyle/>
          <a:p>
            <a:pPr marL="685800" indent="-685800" algn="ctr">
              <a:buFont typeface="Arial" panose="020B0604020202020204" pitchFamily="34" charset="0"/>
              <a:buChar char="•"/>
            </a:pPr>
            <a:r>
              <a:rPr lang="en-US" sz="5400" b="1" dirty="0" smtClean="0">
                <a:ln w="25400" cmpd="sng">
                  <a:solidFill>
                    <a:schemeClr val="accent2">
                      <a:lumMod val="75000"/>
                    </a:schemeClr>
                  </a:solidFill>
                  <a:prstDash val="solid"/>
                </a:ln>
                <a:solidFill>
                  <a:schemeClr val="accent1">
                    <a:lumMod val="20000"/>
                    <a:lumOff val="80000"/>
                  </a:schemeClr>
                </a:solidFill>
                <a:latin typeface="Arial Rounded MT Bold" panose="020F0704030504030204" pitchFamily="34" charset="0"/>
                <a:cs typeface="Arial" panose="020B0604020202020204" pitchFamily="34" charset="0"/>
              </a:rPr>
              <a:t>Centers for IL</a:t>
            </a:r>
            <a:endParaRPr lang="en-US" sz="5400" b="1" dirty="0">
              <a:ln w="25400" cmpd="sng">
                <a:solidFill>
                  <a:schemeClr val="accent2">
                    <a:lumMod val="75000"/>
                  </a:schemeClr>
                </a:solidFill>
                <a:prstDash val="solid"/>
              </a:ln>
              <a:solidFill>
                <a:schemeClr val="accent1">
                  <a:lumMod val="20000"/>
                  <a:lumOff val="80000"/>
                </a:schemeClr>
              </a:solidFill>
              <a:latin typeface="Arial Rounded MT Bold" panose="020F0704030504030204" pitchFamily="34" charset="0"/>
            </a:endParaRPr>
          </a:p>
        </p:txBody>
      </p:sp>
      <p:sp>
        <p:nvSpPr>
          <p:cNvPr id="7" name="Rectangle 6"/>
          <p:cNvSpPr/>
          <p:nvPr/>
        </p:nvSpPr>
        <p:spPr>
          <a:xfrm>
            <a:off x="646820" y="4584755"/>
            <a:ext cx="3246851" cy="923330"/>
          </a:xfrm>
          <a:prstGeom prst="rect">
            <a:avLst/>
          </a:prstGeom>
          <a:solidFill>
            <a:schemeClr val="bg1"/>
          </a:solidFill>
        </p:spPr>
        <p:txBody>
          <a:bodyPr wrap="none">
            <a:spAutoFit/>
          </a:bodyPr>
          <a:lstStyle/>
          <a:p>
            <a:pPr marL="685800" lvl="0" indent="-685800" algn="ctr">
              <a:buFont typeface="Arial" panose="020B0604020202020204" pitchFamily="34" charset="0"/>
              <a:buChar char="•"/>
            </a:pPr>
            <a:r>
              <a:rPr lang="en-US" sz="5400" b="1" dirty="0" smtClean="0">
                <a:ln w="25400" cmpd="sng">
                  <a:solidFill>
                    <a:schemeClr val="accent2">
                      <a:lumMod val="75000"/>
                    </a:schemeClr>
                  </a:solidFill>
                  <a:prstDash val="solid"/>
                </a:ln>
                <a:solidFill>
                  <a:schemeClr val="accent1">
                    <a:lumMod val="20000"/>
                    <a:lumOff val="80000"/>
                  </a:schemeClr>
                </a:solidFill>
                <a:latin typeface="Arial Rounded MT Bold" panose="020F0704030504030204" pitchFamily="34" charset="0"/>
                <a:cs typeface="Arial" panose="020B0604020202020204" pitchFamily="34" charset="0"/>
              </a:rPr>
              <a:t>Guests</a:t>
            </a:r>
            <a:endParaRPr lang="en-US" sz="5400" b="1" dirty="0">
              <a:ln w="25400" cmpd="sng">
                <a:solidFill>
                  <a:schemeClr val="accent2">
                    <a:lumMod val="75000"/>
                  </a:schemeClr>
                </a:solidFill>
                <a:prstDash val="solid"/>
              </a:ln>
              <a:solidFill>
                <a:schemeClr val="accent1">
                  <a:lumMod val="20000"/>
                  <a:lumOff val="80000"/>
                </a:schemeClr>
              </a:solidFill>
              <a:latin typeface="Arial Rounded MT Bold" panose="020F0704030504030204" pitchFamily="34" charset="0"/>
            </a:endParaRPr>
          </a:p>
        </p:txBody>
      </p:sp>
      <p:cxnSp>
        <p:nvCxnSpPr>
          <p:cNvPr id="12" name="Straight Connector 11"/>
          <p:cNvCxnSpPr/>
          <p:nvPr/>
        </p:nvCxnSpPr>
        <p:spPr>
          <a:xfrm>
            <a:off x="646820" y="2422707"/>
            <a:ext cx="8243887" cy="0"/>
          </a:xfrm>
          <a:prstGeom prst="line">
            <a:avLst/>
          </a:prstGeom>
          <a:ln w="4445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46820" y="2684347"/>
            <a:ext cx="6204071" cy="923330"/>
          </a:xfrm>
          <a:prstGeom prst="rect">
            <a:avLst/>
          </a:prstGeom>
        </p:spPr>
        <p:txBody>
          <a:bodyPr wrap="none">
            <a:spAutoFit/>
          </a:bodyPr>
          <a:lstStyle/>
          <a:p>
            <a:pPr marL="685800" lvl="0" indent="-685800" algn="ctr">
              <a:buFont typeface="Arial" panose="020B0604020202020204" pitchFamily="34" charset="0"/>
              <a:buChar char="•"/>
            </a:pPr>
            <a:r>
              <a:rPr lang="en-US" sz="5400" b="1" dirty="0" smtClean="0">
                <a:ln w="25400" cmpd="sng">
                  <a:solidFill>
                    <a:srgbClr val="2E83C3">
                      <a:lumMod val="75000"/>
                    </a:srgbClr>
                  </a:solidFill>
                  <a:prstDash val="solid"/>
                </a:ln>
                <a:solidFill>
                  <a:srgbClr val="5FCBEF">
                    <a:lumMod val="20000"/>
                    <a:lumOff val="80000"/>
                  </a:srgbClr>
                </a:solidFill>
                <a:latin typeface="Arial Rounded MT Bold" panose="020F0704030504030204" pitchFamily="34" charset="0"/>
                <a:cs typeface="Arial" panose="020B0604020202020204" pitchFamily="34" charset="0"/>
              </a:rPr>
              <a:t>Board Members</a:t>
            </a:r>
            <a:endParaRPr lang="en-US" sz="5400" b="1" dirty="0">
              <a:ln w="25400" cmpd="sng">
                <a:solidFill>
                  <a:srgbClr val="2E83C3">
                    <a:lumMod val="75000"/>
                  </a:srgbClr>
                </a:solidFill>
                <a:prstDash val="solid"/>
              </a:ln>
              <a:solidFill>
                <a:srgbClr val="5FCBEF">
                  <a:lumMod val="20000"/>
                  <a:lumOff val="80000"/>
                </a:srgbClr>
              </a:solidFill>
              <a:latin typeface="Arial Rounded MT Bold" panose="020F0704030504030204" pitchFamily="34" charset="0"/>
            </a:endParaRPr>
          </a:p>
        </p:txBody>
      </p:sp>
    </p:spTree>
    <p:extLst>
      <p:ext uri="{BB962C8B-B14F-4D97-AF65-F5344CB8AC3E}">
        <p14:creationId xmlns:p14="http://schemas.microsoft.com/office/powerpoint/2010/main" val="1849473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22" y="1459561"/>
            <a:ext cx="10016952" cy="2313282"/>
          </a:xfrm>
        </p:spPr>
        <p:txBody>
          <a:bodyPr>
            <a:normAutofit/>
          </a:bodyPr>
          <a:lstStyle/>
          <a:p>
            <a:r>
              <a:rPr lang="en-US" sz="6000" u="sng" dirty="0" smtClean="0">
                <a:solidFill>
                  <a:schemeClr val="tx1"/>
                </a:solidFill>
                <a:latin typeface="Arial Rounded MT Bold" panose="020F0704030504030204" pitchFamily="34" charset="0"/>
              </a:rPr>
              <a:t>REVIEW AND APPROVE</a:t>
            </a:r>
            <a:endParaRPr lang="en-US" sz="6000" u="sng" dirty="0">
              <a:solidFill>
                <a:schemeClr val="tx1"/>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348722" y="2849513"/>
            <a:ext cx="6907427" cy="1600438"/>
          </a:xfrm>
          <a:prstGeom prst="rect">
            <a:avLst/>
          </a:prstGeom>
          <a:noFill/>
        </p:spPr>
        <p:txBody>
          <a:bodyPr wrap="square" rtlCol="0">
            <a:spAutoFit/>
          </a:bodyPr>
          <a:lstStyle/>
          <a:p>
            <a:pPr marL="457200" indent="-457200">
              <a:buFont typeface="Wingdings" panose="05000000000000000000" pitchFamily="2" charset="2"/>
              <a:buChar char="v"/>
            </a:pPr>
            <a:r>
              <a:rPr lang="en-US" sz="4000" i="1" dirty="0" smtClean="0">
                <a:latin typeface="Arial" panose="020B0604020202020204" pitchFamily="34" charset="0"/>
                <a:cs typeface="Arial" panose="020B0604020202020204" pitchFamily="34" charset="0"/>
              </a:rPr>
              <a:t>    Current Agenda</a:t>
            </a:r>
          </a:p>
          <a:p>
            <a:pPr marL="457200" indent="-457200">
              <a:buFont typeface="Wingdings" panose="05000000000000000000" pitchFamily="2" charset="2"/>
              <a:buChar char="v"/>
            </a:pPr>
            <a:r>
              <a:rPr lang="en-US" sz="4000" i="1" dirty="0" smtClean="0">
                <a:latin typeface="Arial" panose="020B0604020202020204" pitchFamily="34" charset="0"/>
                <a:cs typeface="Arial" panose="020B0604020202020204" pitchFamily="34" charset="0"/>
              </a:rPr>
              <a:t>    Previous Minutes</a:t>
            </a:r>
            <a:endParaRPr lang="en-US" sz="4000" i="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004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895350"/>
            <a:ext cx="9274002" cy="1320800"/>
          </a:xfrm>
        </p:spPr>
        <p:txBody>
          <a:bodyPr>
            <a:noAutofit/>
          </a:bodyPr>
          <a:lstStyle/>
          <a:p>
            <a:r>
              <a:rPr lang="en-US" sz="5400" u="sng" dirty="0" smtClean="0">
                <a:solidFill>
                  <a:schemeClr val="tx1"/>
                </a:solidFill>
                <a:latin typeface="Arial Rounded MT Bold" panose="020F0704030504030204" pitchFamily="34" charset="0"/>
              </a:rPr>
              <a:t>HOME ACCESS PROGRAM</a:t>
            </a:r>
            <a:endParaRPr lang="en-US" sz="5400" u="sng" dirty="0">
              <a:solidFill>
                <a:schemeClr val="tx1"/>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965886" y="2087563"/>
            <a:ext cx="8056606" cy="3816429"/>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Number of current projects</a:t>
            </a:r>
          </a:p>
          <a:p>
            <a:pPr marL="285750"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SUBMIT APPLICATIONS NOW!!!!</a:t>
            </a:r>
          </a:p>
          <a:p>
            <a:pPr marL="742950" lvl="1"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We got the money, let’s spend it!</a:t>
            </a:r>
          </a:p>
          <a:p>
            <a:pPr marL="285750"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DCA’s new application for services</a:t>
            </a:r>
          </a:p>
          <a:p>
            <a:pPr marL="285750"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Don’t forget to take pictures!</a:t>
            </a:r>
          </a:p>
          <a:p>
            <a:pPr marL="742950" lvl="1"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Proper camera use, high quality JPEGs or PNGs, etc.</a:t>
            </a:r>
            <a:endParaRPr lang="en-US"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8728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0463" y="1543050"/>
            <a:ext cx="5692346" cy="2270577"/>
          </a:xfrm>
        </p:spPr>
        <p:txBody>
          <a:bodyPr/>
          <a:lstStyle/>
          <a:p>
            <a:pPr algn="l"/>
            <a:r>
              <a:rPr lang="en-US" sz="4800" b="1" dirty="0" smtClean="0">
                <a:solidFill>
                  <a:schemeClr val="tx1"/>
                </a:solidFill>
                <a:latin typeface="Arial Rounded MT Bold" panose="020F0704030504030204" pitchFamily="34" charset="0"/>
                <a:cs typeface="Calibri Light" panose="020F0302020204030204" pitchFamily="34" charset="0"/>
              </a:rPr>
              <a:t>YELLOW DOT COMMUNITY IMPLEMENTATION</a:t>
            </a:r>
            <a:endParaRPr lang="en-US" sz="4800" b="1" dirty="0">
              <a:solidFill>
                <a:schemeClr val="tx1"/>
              </a:solidFill>
              <a:latin typeface="Arial Rounded MT Bold" panose="020F0704030504030204" pitchFamily="34" charset="0"/>
              <a:cs typeface="Calibri Light" panose="020F0302020204030204" pitchFamily="34" charset="0"/>
            </a:endParaRPr>
          </a:p>
        </p:txBody>
      </p:sp>
      <p:sp>
        <p:nvSpPr>
          <p:cNvPr id="3" name="Subtitle 2"/>
          <p:cNvSpPr>
            <a:spLocks noGrp="1"/>
          </p:cNvSpPr>
          <p:nvPr>
            <p:ph type="subTitle" idx="1"/>
          </p:nvPr>
        </p:nvSpPr>
        <p:spPr>
          <a:xfrm>
            <a:off x="938314" y="4245292"/>
            <a:ext cx="8454494" cy="1096899"/>
          </a:xfrm>
        </p:spPr>
        <p:txBody>
          <a:bodyPr>
            <a:normAutofit/>
          </a:bodyPr>
          <a:lstStyle/>
          <a:p>
            <a:pPr algn="ctr"/>
            <a:r>
              <a:rPr lang="en-US" sz="3600" b="1" dirty="0" smtClean="0">
                <a:solidFill>
                  <a:schemeClr val="tx1"/>
                </a:solidFill>
                <a:latin typeface="Arial Rounded MT Bold" panose="020F0704030504030204" pitchFamily="34" charset="0"/>
                <a:cs typeface="Calibri Light" panose="020F0302020204030204" pitchFamily="34" charset="0"/>
              </a:rPr>
              <a:t>Jennifer Hogan and Elizabeth Head</a:t>
            </a:r>
            <a:endParaRPr lang="en-US" sz="3600" b="1" dirty="0">
              <a:solidFill>
                <a:schemeClr val="tx1"/>
              </a:solidFill>
              <a:latin typeface="Arial Rounded MT Bold" panose="020F0704030504030204" pitchFamily="34" charset="0"/>
              <a:cs typeface="Calibri Light" panose="020F0302020204030204" pitchFamily="34" charset="0"/>
            </a:endParaRP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13" y="1537254"/>
            <a:ext cx="2276373" cy="2276373"/>
          </a:xfrm>
          <a:prstGeom prst="rect">
            <a:avLst/>
          </a:prstGeom>
        </p:spPr>
      </p:pic>
      <p:cxnSp>
        <p:nvCxnSpPr>
          <p:cNvPr id="6" name="Straight Connector 5"/>
          <p:cNvCxnSpPr/>
          <p:nvPr/>
        </p:nvCxnSpPr>
        <p:spPr>
          <a:xfrm>
            <a:off x="938314" y="4008865"/>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46383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40" y="344708"/>
            <a:ext cx="8596668" cy="799070"/>
          </a:xfrm>
        </p:spPr>
        <p:txBody>
          <a:bodyPr>
            <a:noAutofit/>
          </a:bodyPr>
          <a:lstStyle/>
          <a:p>
            <a:r>
              <a:rPr lang="en-US" sz="4500" u="sng" dirty="0" smtClean="0">
                <a:solidFill>
                  <a:schemeClr val="tx1"/>
                </a:solidFill>
                <a:latin typeface="Arial Rounded MT Bold" panose="020F0704030504030204" pitchFamily="34" charset="0"/>
              </a:rPr>
              <a:t>GA YELLOW DOT PROGRAM</a:t>
            </a:r>
            <a:endParaRPr lang="en-US" sz="4500" u="sng" dirty="0">
              <a:solidFill>
                <a:schemeClr val="tx1"/>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49440" y="1355811"/>
            <a:ext cx="9052455" cy="4431983"/>
          </a:xfrm>
          <a:prstGeom prst="rect">
            <a:avLst/>
          </a:prstGeom>
          <a:noFill/>
        </p:spPr>
        <p:txBody>
          <a:bodyPr wrap="square" rtlCol="0">
            <a:spAutoFit/>
          </a:bodyPr>
          <a:lstStyle/>
          <a:p>
            <a:r>
              <a:rPr lang="en-US" i="1" dirty="0"/>
              <a:t>Georgia’s Yellow Dot Program can help save lives. When seconds count, </a:t>
            </a:r>
            <a:endParaRPr lang="en-US" i="1" dirty="0" smtClean="0"/>
          </a:p>
          <a:p>
            <a:r>
              <a:rPr lang="en-US" i="1" dirty="0" smtClean="0"/>
              <a:t>make </a:t>
            </a:r>
            <a:r>
              <a:rPr lang="en-US" i="1" dirty="0"/>
              <a:t>sure first responders have the critical information they need.</a:t>
            </a:r>
          </a:p>
          <a:p>
            <a:r>
              <a:rPr lang="en-US" sz="2000" dirty="0"/>
              <a:t> </a:t>
            </a:r>
          </a:p>
          <a:p>
            <a:r>
              <a:rPr lang="en-US" sz="2000" b="1" dirty="0"/>
              <a:t>Why should my community participate in the Georgia Yellow Dot Program?</a:t>
            </a:r>
          </a:p>
          <a:p>
            <a:endParaRPr lang="en-US" i="1" dirty="0" smtClean="0"/>
          </a:p>
          <a:p>
            <a:r>
              <a:rPr lang="en-US" i="1" dirty="0" smtClean="0"/>
              <a:t>Access </a:t>
            </a:r>
            <a:r>
              <a:rPr lang="en-US" i="1" dirty="0"/>
              <a:t>to information on medical conditions, medications, or medical allergies could help first responders and medical professionals make important decisions about patient emergency medical treatment. </a:t>
            </a:r>
          </a:p>
          <a:p>
            <a:endParaRPr lang="en-US" sz="2000" dirty="0" smtClean="0"/>
          </a:p>
          <a:p>
            <a:r>
              <a:rPr lang="en-US" sz="2000" b="1" dirty="0" smtClean="0"/>
              <a:t>How </a:t>
            </a:r>
            <a:r>
              <a:rPr lang="en-US" sz="2000" b="1" dirty="0"/>
              <a:t>do I start Yellow Dot in my community?</a:t>
            </a:r>
          </a:p>
          <a:p>
            <a:endParaRPr lang="en-US" i="1" dirty="0" smtClean="0"/>
          </a:p>
          <a:p>
            <a:r>
              <a:rPr lang="en-US" i="1" dirty="0" smtClean="0"/>
              <a:t>For </a:t>
            </a:r>
            <a:r>
              <a:rPr lang="en-US" i="1" dirty="0"/>
              <a:t>a limited time, the Governor’s Office of Highway Safety, Georgia Department of Public Health, and Department of Human Services will provide communities with packets to help launch the program. Communities will work with yellow dot program staff to complete the following activities: </a:t>
            </a:r>
          </a:p>
        </p:txBody>
      </p:sp>
    </p:spTree>
    <p:extLst>
      <p:ext uri="{BB962C8B-B14F-4D97-AF65-F5344CB8AC3E}">
        <p14:creationId xmlns:p14="http://schemas.microsoft.com/office/powerpoint/2010/main" val="130964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40" y="344708"/>
            <a:ext cx="8596668" cy="799070"/>
          </a:xfrm>
        </p:spPr>
        <p:txBody>
          <a:bodyPr>
            <a:noAutofit/>
          </a:bodyPr>
          <a:lstStyle/>
          <a:p>
            <a:r>
              <a:rPr lang="en-US" sz="4500" u="sng" dirty="0" smtClean="0">
                <a:solidFill>
                  <a:schemeClr val="tx1"/>
                </a:solidFill>
                <a:latin typeface="Arial Rounded MT Bold" panose="020F0704030504030204" pitchFamily="34" charset="0"/>
              </a:rPr>
              <a:t>GA YELLOW DOT PROGRAM</a:t>
            </a:r>
            <a:endParaRPr lang="en-US" sz="4500" u="sng" dirty="0">
              <a:solidFill>
                <a:schemeClr val="tx1"/>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49440" y="1355811"/>
            <a:ext cx="8708848" cy="4893647"/>
          </a:xfrm>
          <a:prstGeom prst="rect">
            <a:avLst/>
          </a:prstGeom>
          <a:noFill/>
        </p:spPr>
        <p:txBody>
          <a:bodyPr wrap="square" rtlCol="0">
            <a:spAutoFit/>
          </a:bodyPr>
          <a:lstStyle/>
          <a:p>
            <a:r>
              <a:rPr lang="en-US" sz="2000" b="1" dirty="0"/>
              <a:t>1. Organize your community: </a:t>
            </a:r>
            <a:r>
              <a:rPr lang="en-US" i="1" dirty="0"/>
              <a:t>Host meetings to educate and recruit key partners. This will earn your community 500 packets.</a:t>
            </a:r>
          </a:p>
          <a:p>
            <a:endParaRPr lang="en-US" b="1" dirty="0" smtClean="0"/>
          </a:p>
          <a:p>
            <a:r>
              <a:rPr lang="en-US" sz="2000" b="1" dirty="0" smtClean="0"/>
              <a:t>2</a:t>
            </a:r>
            <a:r>
              <a:rPr lang="en-US" sz="2000" b="1" dirty="0"/>
              <a:t>. Launch the program: </a:t>
            </a:r>
            <a:r>
              <a:rPr lang="en-US" i="1" dirty="0"/>
              <a:t>Set and execute a launch date. Your launch activities should include a press conference and first responder training. The will earn your community 500 packets.</a:t>
            </a:r>
          </a:p>
          <a:p>
            <a:endParaRPr lang="en-US" b="1" dirty="0" smtClean="0"/>
          </a:p>
          <a:p>
            <a:r>
              <a:rPr lang="en-US" sz="2000" b="1" dirty="0" smtClean="0"/>
              <a:t>3</a:t>
            </a:r>
            <a:r>
              <a:rPr lang="en-US" sz="2000" b="1" dirty="0"/>
              <a:t>. Plan for sustainability: </a:t>
            </a:r>
            <a:r>
              <a:rPr lang="en-US" i="1" dirty="0"/>
              <a:t>Find sponsors to help implement and pay for the program. This could earn you 250-500 packets.</a:t>
            </a:r>
          </a:p>
          <a:p>
            <a:r>
              <a:rPr lang="en-US" dirty="0"/>
              <a:t> </a:t>
            </a:r>
          </a:p>
          <a:p>
            <a:r>
              <a:rPr lang="en-US" b="1" dirty="0" smtClean="0"/>
              <a:t>TO BEGIN A PROGRAM IN YOUR COMMUNITY OR FOR ADDITIONAL INFORMATION:</a:t>
            </a:r>
          </a:p>
          <a:p>
            <a:endParaRPr lang="en-US" dirty="0" smtClean="0"/>
          </a:p>
          <a:p>
            <a:r>
              <a:rPr lang="en-US" dirty="0" smtClean="0"/>
              <a:t>Email </a:t>
            </a:r>
            <a:r>
              <a:rPr lang="en-US" b="1" u="sng" dirty="0">
                <a:hlinkClick r:id="rId3"/>
              </a:rPr>
              <a:t>yellowdot.info@dph.ga.gov</a:t>
            </a:r>
            <a:r>
              <a:rPr lang="en-US" b="1" dirty="0"/>
              <a:t> </a:t>
            </a:r>
            <a:r>
              <a:rPr lang="en-US" dirty="0"/>
              <a:t>or </a:t>
            </a:r>
            <a:r>
              <a:rPr lang="en-US" dirty="0" smtClean="0"/>
              <a:t>call Elizabeth </a:t>
            </a:r>
            <a:r>
              <a:rPr lang="en-US" dirty="0"/>
              <a:t>Head @ 404-657-2894</a:t>
            </a:r>
          </a:p>
          <a:p>
            <a:endParaRPr lang="en-US" dirty="0" smtClean="0"/>
          </a:p>
          <a:p>
            <a:r>
              <a:rPr lang="en-US" b="1" dirty="0" smtClean="0"/>
              <a:t>FOR A LIST OF PARTICIPATING COMMUNITIES, PLEASE VISIT: </a:t>
            </a:r>
          </a:p>
          <a:p>
            <a:endParaRPr lang="en-US" b="1" u="sng" dirty="0" smtClean="0">
              <a:hlinkClick r:id="rId4"/>
            </a:endParaRPr>
          </a:p>
          <a:p>
            <a:r>
              <a:rPr lang="en-US" b="1" u="sng" dirty="0" smtClean="0">
                <a:hlinkClick r:id="rId4"/>
              </a:rPr>
              <a:t>http</a:t>
            </a:r>
            <a:r>
              <a:rPr lang="en-US" b="1" u="sng" dirty="0">
                <a:hlinkClick r:id="rId4"/>
              </a:rPr>
              <a:t>://aging.ga.gov/yellow-dot-program</a:t>
            </a:r>
            <a:r>
              <a:rPr lang="en-US" dirty="0"/>
              <a:t>. </a:t>
            </a:r>
          </a:p>
        </p:txBody>
      </p:sp>
    </p:spTree>
    <p:extLst>
      <p:ext uri="{BB962C8B-B14F-4D97-AF65-F5344CB8AC3E}">
        <p14:creationId xmlns:p14="http://schemas.microsoft.com/office/powerpoint/2010/main" val="278584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59" y="1001418"/>
            <a:ext cx="9116839" cy="799070"/>
          </a:xfrm>
        </p:spPr>
        <p:txBody>
          <a:bodyPr>
            <a:noAutofit/>
          </a:bodyPr>
          <a:lstStyle/>
          <a:p>
            <a:r>
              <a:rPr lang="en-US" sz="4000" u="sng" dirty="0" smtClean="0">
                <a:solidFill>
                  <a:schemeClr val="tx1"/>
                </a:solidFill>
                <a:latin typeface="Arial Rounded MT Bold" panose="020F0704030504030204" pitchFamily="34" charset="0"/>
              </a:rPr>
              <a:t>UPDATE ON LEGISLATIVE SESSION</a:t>
            </a:r>
            <a:endParaRPr lang="en-US" sz="4000" u="sng" dirty="0">
              <a:solidFill>
                <a:schemeClr val="tx1"/>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778475" y="1800751"/>
            <a:ext cx="8056606" cy="424731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Not advocating for any new funding</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Continue with last year’s agenda</a:t>
            </a:r>
          </a:p>
          <a:p>
            <a:pPr marL="742950" lvl="1"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Center Expansion</a:t>
            </a:r>
          </a:p>
          <a:p>
            <a:pPr marL="742950" lvl="1"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HAP</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Independent Living Day at the Capitol</a:t>
            </a:r>
          </a:p>
          <a:p>
            <a:pPr marL="742950" lvl="1"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Tuesday, March 19</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from 11:30AM-2:30PM</a:t>
            </a:r>
          </a:p>
          <a:p>
            <a:pPr marL="742950" lvl="1"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Transportation funding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RSVP NOW and share, </a:t>
            </a:r>
            <a:r>
              <a:rPr lang="en-US" sz="2800" dirty="0">
                <a:latin typeface="Arial" panose="020B0604020202020204" pitchFamily="34" charset="0"/>
                <a:cs typeface="Arial" panose="020B0604020202020204" pitchFamily="34" charset="0"/>
              </a:rPr>
              <a:t>SHARE</a:t>
            </a:r>
            <a:r>
              <a:rPr lang="en-US" sz="20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SHARE</a:t>
            </a:r>
            <a:r>
              <a:rPr lang="en-US" sz="2000" dirty="0">
                <a:latin typeface="Arial" panose="020B0604020202020204" pitchFamily="34" charset="0"/>
                <a:cs typeface="Arial" panose="020B0604020202020204" pitchFamily="34" charset="0"/>
              </a:rPr>
              <a:t> </a:t>
            </a:r>
          </a:p>
          <a:p>
            <a:pPr marL="1200150" lvl="2" indent="-285750">
              <a:buFont typeface="Arial" panose="020B0604020202020204" pitchFamily="34" charset="0"/>
              <a:buChar char="•"/>
            </a:pPr>
            <a:r>
              <a:rPr lang="en-US" sz="2400" dirty="0">
                <a:latin typeface="Arial" panose="020B0604020202020204" pitchFamily="34" charset="0"/>
                <a:cs typeface="Arial" panose="020B0604020202020204" pitchFamily="34" charset="0"/>
                <a:hlinkClick r:id="rId3"/>
              </a:rPr>
              <a:t>https://</a:t>
            </a:r>
            <a:r>
              <a:rPr lang="en-US" sz="2400" dirty="0" smtClean="0">
                <a:latin typeface="Arial" panose="020B0604020202020204" pitchFamily="34" charset="0"/>
                <a:cs typeface="Arial" panose="020B0604020202020204" pitchFamily="34" charset="0"/>
                <a:hlinkClick r:id="rId3"/>
              </a:rPr>
              <a:t>www.eventbrite.com/e/independent-living-day-at-the-capitol-tickets-54357757516</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5179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13120</TotalTime>
  <Words>490</Words>
  <Application>Microsoft Office PowerPoint</Application>
  <PresentationFormat>Widescreen</PresentationFormat>
  <Paragraphs>111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Rounded MT Bold</vt:lpstr>
      <vt:lpstr>Calibri Light</vt:lpstr>
      <vt:lpstr>Trebuchet MS</vt:lpstr>
      <vt:lpstr>Wingdings</vt:lpstr>
      <vt:lpstr>Wingdings 3</vt:lpstr>
      <vt:lpstr>Facet</vt:lpstr>
      <vt:lpstr> </vt:lpstr>
      <vt:lpstr>TODAY’S AGENDA</vt:lpstr>
      <vt:lpstr>ROLL CALL</vt:lpstr>
      <vt:lpstr>REVIEW AND APPROVE</vt:lpstr>
      <vt:lpstr>HOME ACCESS PROGRAM</vt:lpstr>
      <vt:lpstr>YELLOW DOT COMMUNITY IMPLEMENTATION</vt:lpstr>
      <vt:lpstr>GA YELLOW DOT PROGRAM</vt:lpstr>
      <vt:lpstr>GA YELLOW DOT PROGRAM</vt:lpstr>
      <vt:lpstr>UPDATE ON LEGISLATIVE SESSION</vt:lpstr>
      <vt:lpstr>WHERE’S  YOUR RSVP?</vt:lpstr>
      <vt:lpstr>BOARD APPOINTMENTS</vt:lpstr>
      <vt:lpstr>PowerPoint Presentation</vt:lpstr>
      <vt:lpstr>GA RADIO READING SERVICE</vt:lpstr>
      <vt:lpstr>GA RADIO READING SERVICE</vt:lpstr>
      <vt:lpstr>EXECUTIVE DIRECTOR REPORT</vt:lpstr>
      <vt:lpstr>BRAG n STEAL</vt:lpstr>
      <vt:lpstr>NEXT MEETING LOCATION</vt:lpstr>
      <vt:lpstr>THANK YOU  for your continued hard work!</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Kelly</dc:creator>
  <cp:lastModifiedBy>Kelly</cp:lastModifiedBy>
  <cp:revision>27</cp:revision>
  <dcterms:created xsi:type="dcterms:W3CDTF">2019-01-14T17:28:16Z</dcterms:created>
  <dcterms:modified xsi:type="dcterms:W3CDTF">2019-01-24T16:54:56Z</dcterms:modified>
</cp:coreProperties>
</file>