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81" r:id="rId5"/>
    <p:sldId id="272" r:id="rId6"/>
    <p:sldId id="274" r:id="rId7"/>
    <p:sldId id="282" r:id="rId8"/>
    <p:sldId id="283" r:id="rId9"/>
    <p:sldId id="284" r:id="rId10"/>
    <p:sldId id="285" r:id="rId11"/>
    <p:sldId id="268" r:id="rId12"/>
    <p:sldId id="286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AD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14" autoAdjust="0"/>
    <p:restoredTop sz="94674" autoAdjust="0"/>
  </p:normalViewPr>
  <p:slideViewPr>
    <p:cSldViewPr snapToGrid="0">
      <p:cViewPr varScale="1">
        <p:scale>
          <a:sx n="124" d="100"/>
          <a:sy n="124" d="100"/>
        </p:scale>
        <p:origin x="150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D0AD9-6BC4-40D1-B887-FDEE4AF65838}" type="datetimeFigureOut">
              <a:rPr lang="en-US" smtClean="0"/>
              <a:t>4/24/20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C559C-E582-4846-8D87-F73B44F48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70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SILCGA Budget Overview as of July 1, 2019 </a:t>
            </a:r>
            <a:r>
              <a:rPr lang="en-US" dirty="0"/>
              <a:t> </a:t>
            </a:r>
            <a:r>
              <a:rPr lang="en-US" sz="1200" b="1" i="0" u="sng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 Item</a:t>
            </a:r>
            <a:r>
              <a:rPr lang="en-US" dirty="0"/>
              <a:t> </a:t>
            </a:r>
            <a:r>
              <a:rPr lang="en-US" sz="1200" b="1" i="0" u="sng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Budget </a:t>
            </a:r>
            <a:r>
              <a:rPr lang="en-US" dirty="0"/>
              <a:t> </a:t>
            </a:r>
            <a:r>
              <a:rPr lang="en-US" sz="1200" b="1" i="0" u="sng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Spent </a:t>
            </a:r>
            <a:r>
              <a:rPr lang="en-US" dirty="0"/>
              <a:t> </a:t>
            </a:r>
            <a:r>
              <a:rPr lang="en-US" sz="1200" b="1" i="0" u="sng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Balance </a:t>
            </a:r>
            <a:r>
              <a:rPr lang="en-US" dirty="0"/>
              <a:t> </a:t>
            </a:r>
            <a:r>
              <a:rPr lang="en-US" sz="1200" b="1" i="0" u="sng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Percentage of Budget Spent</a:t>
            </a:r>
            <a:r>
              <a:rPr lang="en-US" dirty="0"/>
              <a:t> 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Personnel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$  127,000.00  $        86,694.19  $    40,305.81 68%</a:t>
            </a:r>
            <a:r>
              <a:rPr lang="en-US" dirty="0"/>
              <a:t> 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Regular Operating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$    30,000.00  $        27,342.87  $       2,657.13 91%</a:t>
            </a:r>
            <a:r>
              <a:rPr lang="en-US" dirty="0"/>
              <a:t> 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Travel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$    50,000.00  $        40,268.44  $       9,252.47 81%</a:t>
            </a:r>
            <a:r>
              <a:rPr lang="en-US" dirty="0"/>
              <a:t> 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Facility Costs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$    30,000.00  $        26,185.45  $       3,814.55 87%</a:t>
            </a:r>
            <a:r>
              <a:rPr lang="en-US" dirty="0"/>
              <a:t> 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 Diem/Contracts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$    20,000.00  $           8,674.01  $    11,325.99 43%</a:t>
            </a:r>
            <a:r>
              <a:rPr lang="en-US" dirty="0"/>
              <a:t> 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Telecom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$    10,000.00  $           7,410.89  $       2,589.11 74%</a:t>
            </a:r>
            <a:r>
              <a:rPr lang="en-US" dirty="0"/>
              <a:t> 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 Modifications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$  200,000.00  $      201,088.91  $     (1,088.91)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101%</a:t>
            </a:r>
            <a:r>
              <a:rPr lang="en-US" dirty="0"/>
              <a:t> 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dirty="0"/>
              <a:t> 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dirty="0"/>
              <a:t> </a:t>
            </a:r>
            <a:r>
              <a:rPr lang="en-US" sz="1200" b="1" i="1" u="sng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dirty="0"/>
              <a:t> </a:t>
            </a:r>
            <a:r>
              <a:rPr lang="en-US" sz="1200" b="1" i="1" u="sng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$ 467,000.00  $     397,664.76  $    69,945.06 85%</a:t>
            </a:r>
            <a:r>
              <a:rPr lang="en-US" dirty="0"/>
              <a:t> 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dirty="0"/>
              <a:t> 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dirty="0"/>
              <a:t> 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dirty="0"/>
              <a:t> 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dirty="0"/>
              <a:t> 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dirty="0"/>
              <a:t> 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dirty="0"/>
              <a:t> 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dirty="0"/>
              <a:t> 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dirty="0"/>
              <a:t>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I&amp;E Funds Balance </a:t>
            </a:r>
            <a:r>
              <a:rPr lang="en-US" dirty="0"/>
              <a:t> </a:t>
            </a:r>
            <a:r>
              <a:rPr lang="en-US" sz="1200" b="1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$    69,945.06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dirty="0"/>
              <a:t>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C559C-E582-4846-8D87-F73B44F483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5452" y="4102417"/>
            <a:ext cx="7766936" cy="1096899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chemeClr val="tx1"/>
                </a:solidFill>
                <a:latin typeface="Arial Rounded MT Bold" panose="020F0704030504030204" pitchFamily="34" charset="0"/>
                <a:cs typeface="Calibri Light" panose="020F0302020204030204" pitchFamily="34" charset="0"/>
              </a:rPr>
              <a:t>APRIL 2020 -  BOARD MEETING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452" y="1804503"/>
            <a:ext cx="8454494" cy="183545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95452" y="3865990"/>
            <a:ext cx="8454494" cy="411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8322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5451" y="4102417"/>
            <a:ext cx="8454493" cy="1096899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tx1"/>
                </a:solidFill>
                <a:latin typeface="Arial Rounded MT Bold" panose="020F0704030504030204" pitchFamily="34" charset="0"/>
                <a:cs typeface="Calibri Light" panose="020F0302020204030204" pitchFamily="34" charset="0"/>
              </a:rPr>
              <a:t>GVRA UPDATE – Harriett Young, DSE </a:t>
            </a:r>
            <a:r>
              <a:rPr lang="en-US" sz="2800" b="1" dirty="0" err="1">
                <a:solidFill>
                  <a:schemeClr val="tx1"/>
                </a:solidFill>
                <a:latin typeface="Arial Rounded MT Bold" panose="020F0704030504030204" pitchFamily="34" charset="0"/>
                <a:cs typeface="Calibri Light" panose="020F0302020204030204" pitchFamily="34" charset="0"/>
              </a:rPr>
              <a:t>Liason</a:t>
            </a:r>
            <a:r>
              <a:rPr lang="en-US" sz="2800" b="1" dirty="0">
                <a:solidFill>
                  <a:schemeClr val="tx1"/>
                </a:solidFill>
                <a:latin typeface="Arial Rounded MT Bold" panose="020F0704030504030204" pitchFamily="34" charset="0"/>
                <a:cs typeface="Calibri Light" panose="020F0302020204030204" pitchFamily="34" charset="0"/>
              </a:rPr>
              <a:t> </a:t>
            </a:r>
            <a:endParaRPr lang="en-US" sz="2800" dirty="0"/>
          </a:p>
          <a:p>
            <a:pPr algn="l"/>
            <a:endParaRPr lang="en-US" sz="3200" b="1" dirty="0">
              <a:solidFill>
                <a:schemeClr val="tx1"/>
              </a:solidFill>
              <a:latin typeface="Arial Rounded MT Bold" panose="020F07040305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452" y="1804503"/>
            <a:ext cx="8454494" cy="183545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95452" y="3865990"/>
            <a:ext cx="8454494" cy="411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8982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8587" y="546282"/>
            <a:ext cx="9729788" cy="1676400"/>
          </a:xfrm>
        </p:spPr>
        <p:txBody>
          <a:bodyPr>
            <a:noAutofit/>
          </a:bodyPr>
          <a:lstStyle/>
          <a:p>
            <a:pPr algn="ctr"/>
            <a:r>
              <a:rPr lang="en-US" sz="8800" dirty="0">
                <a:ln w="31750"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BRAG n STEAL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936" y="91147"/>
            <a:ext cx="860702" cy="910271"/>
          </a:xfrm>
        </p:spPr>
      </p:pic>
      <p:sp>
        <p:nvSpPr>
          <p:cNvPr id="5" name="Rectangle 4"/>
          <p:cNvSpPr/>
          <p:nvPr/>
        </p:nvSpPr>
        <p:spPr>
          <a:xfrm>
            <a:off x="646820" y="3661425"/>
            <a:ext cx="546264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5400" b="1" dirty="0">
                <a:ln w="2540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Centers for IL</a:t>
            </a:r>
            <a:endParaRPr lang="en-US" sz="5400" b="1" dirty="0">
              <a:ln w="25400" cmpd="sng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1">
                  <a:lumMod val="20000"/>
                  <a:lumOff val="8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6820" y="4584755"/>
            <a:ext cx="3246851" cy="92333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685800" lvl="0" indent="-685800" algn="ctr">
              <a:buFont typeface="Arial" panose="020B0604020202020204" pitchFamily="34" charset="0"/>
              <a:buChar char="•"/>
            </a:pPr>
            <a:r>
              <a:rPr lang="en-US" sz="5400" b="1" dirty="0">
                <a:ln w="2540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Guests</a:t>
            </a:r>
            <a:endParaRPr lang="en-US" sz="5400" b="1" dirty="0">
              <a:ln w="25400" cmpd="sng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1">
                  <a:lumMod val="20000"/>
                  <a:lumOff val="80000"/>
                </a:schemeClr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646820" y="2230801"/>
            <a:ext cx="8243887" cy="0"/>
          </a:xfrm>
          <a:prstGeom prst="line">
            <a:avLst/>
          </a:prstGeom>
          <a:ln w="44450" cmpd="sng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46820" y="2684347"/>
            <a:ext cx="620407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0" lvl="0" indent="-685800" algn="ctr">
              <a:buFont typeface="Arial" panose="020B0604020202020204" pitchFamily="34" charset="0"/>
              <a:buChar char="•"/>
            </a:pPr>
            <a:r>
              <a:rPr lang="en-US" sz="5400" b="1" dirty="0">
                <a:ln w="25400" cmpd="sng">
                  <a:solidFill>
                    <a:srgbClr val="2E83C3">
                      <a:lumMod val="75000"/>
                    </a:srgbClr>
                  </a:solidFill>
                  <a:prstDash val="solid"/>
                </a:ln>
                <a:solidFill>
                  <a:srgbClr val="5FCBEF">
                    <a:lumMod val="20000"/>
                    <a:lumOff val="80000"/>
                  </a:srgb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Board Members</a:t>
            </a:r>
            <a:endParaRPr lang="en-US" sz="5400" b="1" dirty="0">
              <a:ln w="25400" cmpd="sng">
                <a:solidFill>
                  <a:srgbClr val="2E83C3">
                    <a:lumMod val="75000"/>
                  </a:srgbClr>
                </a:solidFill>
                <a:prstDash val="solid"/>
              </a:ln>
              <a:solidFill>
                <a:srgbClr val="5FCBEF">
                  <a:lumMod val="20000"/>
                  <a:lumOff val="80000"/>
                </a:srgbClr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9149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 animBg="1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5451" y="4102417"/>
            <a:ext cx="8454493" cy="1096899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chemeClr val="tx1"/>
                </a:solidFill>
                <a:latin typeface="Arial Rounded MT Bold" panose="020F0704030504030204" pitchFamily="34" charset="0"/>
                <a:cs typeface="Calibri Light" panose="020F0302020204030204" pitchFamily="34" charset="0"/>
              </a:rPr>
              <a:t>NEXT MEETING – Shelly Simmons</a:t>
            </a:r>
            <a:endParaRPr lang="en-US" sz="3200" dirty="0"/>
          </a:p>
          <a:p>
            <a:pPr algn="l"/>
            <a:endParaRPr lang="en-US" sz="3200" b="1" dirty="0">
              <a:solidFill>
                <a:schemeClr val="tx1"/>
              </a:solidFill>
              <a:latin typeface="Arial Rounded MT Bold" panose="020F07040305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452" y="1804503"/>
            <a:ext cx="8454494" cy="183545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95452" y="3865990"/>
            <a:ext cx="8454494" cy="411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0799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940" y="1502547"/>
            <a:ext cx="9515474" cy="2532614"/>
          </a:xfrm>
        </p:spPr>
        <p:txBody>
          <a:bodyPr>
            <a:noAutofit/>
          </a:bodyPr>
          <a:lstStyle/>
          <a:p>
            <a:r>
              <a:rPr lang="en-US" sz="11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THANK YOU </a:t>
            </a:r>
            <a:br>
              <a:rPr lang="en-US" sz="8000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n-US" sz="72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for your continued hard work!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936" y="91147"/>
            <a:ext cx="860702" cy="910271"/>
          </a:xfrm>
        </p:spPr>
      </p:pic>
    </p:spTree>
    <p:extLst>
      <p:ext uri="{BB962C8B-B14F-4D97-AF65-F5344CB8AC3E}">
        <p14:creationId xmlns:p14="http://schemas.microsoft.com/office/powerpoint/2010/main" val="280021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944" y="341018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5400" u="sng" dirty="0">
                <a:solidFill>
                  <a:schemeClr val="tx1"/>
                </a:solidFill>
                <a:latin typeface="Arial Rounded MT Bold" panose="020F0704030504030204" pitchFamily="34" charset="0"/>
              </a:rPr>
              <a:t>TODAY’S AGENDA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936" y="91147"/>
            <a:ext cx="860702" cy="910271"/>
          </a:xfrm>
        </p:spPr>
      </p:pic>
      <p:sp>
        <p:nvSpPr>
          <p:cNvPr id="6" name="TextBox 5"/>
          <p:cNvSpPr txBox="1"/>
          <p:nvPr/>
        </p:nvSpPr>
        <p:spPr>
          <a:xfrm>
            <a:off x="1820250" y="1518525"/>
            <a:ext cx="622205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Call to Order – Shelia Kitchens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Review and Approval of Agenda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Review and Approval of Minutes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Budget Review – Becky Ramage-Tuttle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Covid-19 Update – Shelly Simmons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Board Membership Update – Shelly Simmons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Legislative Update – Shelly Simmons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SPIL Review – Shelly Simmons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GVRA Update – </a:t>
            </a:r>
            <a:r>
              <a:rPr lang="en-US" sz="2400"/>
              <a:t>Harriett Young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Brag &amp; Steal Reports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Next Meeting – Shelly Simmons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Adjournment</a:t>
            </a:r>
          </a:p>
        </p:txBody>
      </p:sp>
    </p:spTree>
    <p:extLst>
      <p:ext uri="{BB962C8B-B14F-4D97-AF65-F5344CB8AC3E}">
        <p14:creationId xmlns:p14="http://schemas.microsoft.com/office/powerpoint/2010/main" val="29883914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722" y="1459561"/>
            <a:ext cx="10016952" cy="2313282"/>
          </a:xfrm>
        </p:spPr>
        <p:txBody>
          <a:bodyPr>
            <a:normAutofit/>
          </a:bodyPr>
          <a:lstStyle/>
          <a:p>
            <a:r>
              <a:rPr lang="en-US" sz="6000" u="sng" dirty="0">
                <a:solidFill>
                  <a:schemeClr val="tx1"/>
                </a:solidFill>
                <a:latin typeface="Arial Rounded MT Bold" panose="020F0704030504030204" pitchFamily="34" charset="0"/>
              </a:rPr>
              <a:t>REVIEW AND APPROVE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936" y="91147"/>
            <a:ext cx="860702" cy="910271"/>
          </a:xfrm>
        </p:spPr>
      </p:pic>
      <p:sp>
        <p:nvSpPr>
          <p:cNvPr id="6" name="TextBox 5"/>
          <p:cNvSpPr txBox="1"/>
          <p:nvPr/>
        </p:nvSpPr>
        <p:spPr>
          <a:xfrm>
            <a:off x="348722" y="2849513"/>
            <a:ext cx="690742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    Current Agenda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4000" i="1" dirty="0">
                <a:latin typeface="Arial" panose="020B0604020202020204" pitchFamily="34" charset="0"/>
                <a:cs typeface="Arial" panose="020B0604020202020204" pitchFamily="34" charset="0"/>
              </a:rPr>
              <a:t>    Previous Minutes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4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814" y="4102417"/>
            <a:ext cx="8957675" cy="1096899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tx1"/>
                </a:solidFill>
                <a:latin typeface="Arial Rounded MT Bold" panose="020F0704030504030204" pitchFamily="34" charset="0"/>
                <a:cs typeface="Calibri Light" panose="020F0302020204030204" pitchFamily="34" charset="0"/>
              </a:rPr>
              <a:t>BUDGET REVIEW – Rebecca Ramage-Tuttle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452" y="1804503"/>
            <a:ext cx="8454494" cy="183545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95452" y="3865990"/>
            <a:ext cx="8454494" cy="411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980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936" y="91147"/>
            <a:ext cx="860702" cy="910271"/>
          </a:xfr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9011143-E68C-4740-97D1-926C0D7811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666055"/>
              </p:ext>
            </p:extLst>
          </p:nvPr>
        </p:nvGraphicFramePr>
        <p:xfrm>
          <a:off x="0" y="-101600"/>
          <a:ext cx="12192000" cy="7023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9950">
                  <a:extLst>
                    <a:ext uri="{9D8B030D-6E8A-4147-A177-3AD203B41FA5}">
                      <a16:colId xmlns:a16="http://schemas.microsoft.com/office/drawing/2014/main" val="2470829475"/>
                    </a:ext>
                  </a:extLst>
                </a:gridCol>
                <a:gridCol w="2257370">
                  <a:extLst>
                    <a:ext uri="{9D8B030D-6E8A-4147-A177-3AD203B41FA5}">
                      <a16:colId xmlns:a16="http://schemas.microsoft.com/office/drawing/2014/main" val="1713031465"/>
                    </a:ext>
                  </a:extLst>
                </a:gridCol>
                <a:gridCol w="1882994">
                  <a:extLst>
                    <a:ext uri="{9D8B030D-6E8A-4147-A177-3AD203B41FA5}">
                      <a16:colId xmlns:a16="http://schemas.microsoft.com/office/drawing/2014/main" val="626692340"/>
                    </a:ext>
                  </a:extLst>
                </a:gridCol>
                <a:gridCol w="77840">
                  <a:extLst>
                    <a:ext uri="{9D8B030D-6E8A-4147-A177-3AD203B41FA5}">
                      <a16:colId xmlns:a16="http://schemas.microsoft.com/office/drawing/2014/main" val="1142047172"/>
                    </a:ext>
                  </a:extLst>
                </a:gridCol>
                <a:gridCol w="2135047">
                  <a:extLst>
                    <a:ext uri="{9D8B030D-6E8A-4147-A177-3AD203B41FA5}">
                      <a16:colId xmlns:a16="http://schemas.microsoft.com/office/drawing/2014/main" val="2394667110"/>
                    </a:ext>
                  </a:extLst>
                </a:gridCol>
                <a:gridCol w="74860">
                  <a:extLst>
                    <a:ext uri="{9D8B030D-6E8A-4147-A177-3AD203B41FA5}">
                      <a16:colId xmlns:a16="http://schemas.microsoft.com/office/drawing/2014/main" val="1596239295"/>
                    </a:ext>
                  </a:extLst>
                </a:gridCol>
                <a:gridCol w="1901527">
                  <a:extLst>
                    <a:ext uri="{9D8B030D-6E8A-4147-A177-3AD203B41FA5}">
                      <a16:colId xmlns:a16="http://schemas.microsoft.com/office/drawing/2014/main" val="190135769"/>
                    </a:ext>
                  </a:extLst>
                </a:gridCol>
                <a:gridCol w="2212889">
                  <a:extLst>
                    <a:ext uri="{9D8B030D-6E8A-4147-A177-3AD203B41FA5}">
                      <a16:colId xmlns:a16="http://schemas.microsoft.com/office/drawing/2014/main" val="2700092435"/>
                    </a:ext>
                  </a:extLst>
                </a:gridCol>
                <a:gridCol w="789523">
                  <a:extLst>
                    <a:ext uri="{9D8B030D-6E8A-4147-A177-3AD203B41FA5}">
                      <a16:colId xmlns:a16="http://schemas.microsoft.com/office/drawing/2014/main" val="2700161475"/>
                    </a:ext>
                  </a:extLst>
                </a:gridCol>
              </a:tblGrid>
              <a:tr h="25638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extLst>
                  <a:ext uri="{0D108BD9-81ED-4DB2-BD59-A6C34878D82A}">
                    <a16:rowId xmlns:a16="http://schemas.microsoft.com/office/drawing/2014/main" val="1327993149"/>
                  </a:ext>
                </a:extLst>
              </a:tr>
              <a:tr h="25638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extLst>
                  <a:ext uri="{0D108BD9-81ED-4DB2-BD59-A6C34878D82A}">
                    <a16:rowId xmlns:a16="http://schemas.microsoft.com/office/drawing/2014/main" val="3664368946"/>
                  </a:ext>
                </a:extLst>
              </a:tr>
              <a:tr h="534132">
                <a:tc>
                  <a:txBody>
                    <a:bodyPr/>
                    <a:lstStyle/>
                    <a:p>
                      <a:pPr algn="ctr" fontAlgn="b"/>
                      <a:endParaRPr lang="en-US" sz="10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 dirty="0">
                          <a:effectLst/>
                        </a:rPr>
                        <a:t>Line Item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 dirty="0">
                          <a:effectLst/>
                        </a:rPr>
                        <a:t> Budget 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>
                          <a:effectLst/>
                        </a:rPr>
                        <a:t> </a:t>
                      </a:r>
                      <a:endParaRPr lang="en-US" sz="16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>
                          <a:effectLst/>
                        </a:rPr>
                        <a:t> Spent </a:t>
                      </a:r>
                      <a:endParaRPr lang="en-US" sz="16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>
                          <a:effectLst/>
                        </a:rPr>
                        <a:t> </a:t>
                      </a:r>
                      <a:endParaRPr lang="en-US" sz="16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>
                          <a:effectLst/>
                        </a:rPr>
                        <a:t> Balance </a:t>
                      </a:r>
                      <a:endParaRPr lang="en-US" sz="16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>
                          <a:effectLst/>
                        </a:rPr>
                        <a:t>Percentage of Budget Spent</a:t>
                      </a:r>
                      <a:endParaRPr lang="en-US" sz="16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extLst>
                  <a:ext uri="{0D108BD9-81ED-4DB2-BD59-A6C34878D82A}">
                    <a16:rowId xmlns:a16="http://schemas.microsoft.com/office/drawing/2014/main" val="2557683598"/>
                  </a:ext>
                </a:extLst>
              </a:tr>
              <a:tr h="46184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Personnel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127,000.00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60,791.97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66,208.03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extLst>
                  <a:ext uri="{0D108BD9-81ED-4DB2-BD59-A6C34878D82A}">
                    <a16:rowId xmlns:a16="http://schemas.microsoft.com/office/drawing/2014/main" val="3098534523"/>
                  </a:ext>
                </a:extLst>
              </a:tr>
              <a:tr h="46184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Regular Operating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35,000.00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  24,209.62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10,790.38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extLst>
                  <a:ext uri="{0D108BD9-81ED-4DB2-BD59-A6C34878D82A}">
                    <a16:rowId xmlns:a16="http://schemas.microsoft.com/office/drawing/2014/main" val="3399312924"/>
                  </a:ext>
                </a:extLst>
              </a:tr>
              <a:tr h="46184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Travel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40,000.00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  21,786.48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18,213.52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extLst>
                  <a:ext uri="{0D108BD9-81ED-4DB2-BD59-A6C34878D82A}">
                    <a16:rowId xmlns:a16="http://schemas.microsoft.com/office/drawing/2014/main" val="887234702"/>
                  </a:ext>
                </a:extLst>
              </a:tr>
              <a:tr h="46184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Facility Costs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30,000.00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  19,602.92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10,397.08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extLst>
                  <a:ext uri="{0D108BD9-81ED-4DB2-BD59-A6C34878D82A}">
                    <a16:rowId xmlns:a16="http://schemas.microsoft.com/office/drawing/2014/main" val="1078065789"/>
                  </a:ext>
                </a:extLst>
              </a:tr>
              <a:tr h="53413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Per Diem/Contracts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25,000.00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  21,634.18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3,365.82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extLst>
                  <a:ext uri="{0D108BD9-81ED-4DB2-BD59-A6C34878D82A}">
                    <a16:rowId xmlns:a16="http://schemas.microsoft.com/office/drawing/2014/main" val="180186609"/>
                  </a:ext>
                </a:extLst>
              </a:tr>
              <a:tr h="46184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Telecom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10,000.00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    3,544.63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6,455.37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extLst>
                  <a:ext uri="{0D108BD9-81ED-4DB2-BD59-A6C34878D82A}">
                    <a16:rowId xmlns:a16="http://schemas.microsoft.com/office/drawing/2014/main" val="2483841371"/>
                  </a:ext>
                </a:extLst>
              </a:tr>
              <a:tr h="53413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Home Modifications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200,000.00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178,525.46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21,474.54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extLst>
                  <a:ext uri="{0D108BD9-81ED-4DB2-BD59-A6C34878D82A}">
                    <a16:rowId xmlns:a16="http://schemas.microsoft.com/office/drawing/2014/main" val="1455597812"/>
                  </a:ext>
                </a:extLst>
              </a:tr>
              <a:tr h="25638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extLst>
                  <a:ext uri="{0D108BD9-81ED-4DB2-BD59-A6C34878D82A}">
                    <a16:rowId xmlns:a16="http://schemas.microsoft.com/office/drawing/2014/main" val="1632099852"/>
                  </a:ext>
                </a:extLst>
              </a:tr>
              <a:tr h="461846">
                <a:tc>
                  <a:txBody>
                    <a:bodyPr/>
                    <a:lstStyle/>
                    <a:p>
                      <a:pPr algn="l" fontAlgn="b"/>
                      <a:endParaRPr lang="en-US" sz="1000" b="1" i="1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>
                          <a:effectLst/>
                        </a:rPr>
                        <a:t> $    467,000.00 </a:t>
                      </a:r>
                      <a:endParaRPr lang="en-US" sz="1600" b="1" i="1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>
                          <a:effectLst/>
                        </a:rPr>
                        <a:t> </a:t>
                      </a:r>
                      <a:endParaRPr lang="en-US" sz="1600" b="1" i="1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>
                          <a:effectLst/>
                        </a:rPr>
                        <a:t> $        330,095.26 </a:t>
                      </a:r>
                      <a:endParaRPr lang="en-US" sz="1600" b="1" i="1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>
                          <a:effectLst/>
                        </a:rPr>
                        <a:t> </a:t>
                      </a:r>
                      <a:endParaRPr lang="en-US" sz="1600" b="1" i="1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>
                          <a:effectLst/>
                        </a:rPr>
                        <a:t> $    115,430.20 </a:t>
                      </a:r>
                      <a:endParaRPr lang="en-US" sz="1600" b="1" i="1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>
                          <a:effectLst/>
                        </a:rPr>
                        <a:t>71%</a:t>
                      </a:r>
                      <a:endParaRPr lang="en-US" sz="1600" b="1" i="1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1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extLst>
                  <a:ext uri="{0D108BD9-81ED-4DB2-BD59-A6C34878D82A}">
                    <a16:rowId xmlns:a16="http://schemas.microsoft.com/office/drawing/2014/main" val="31585178"/>
                  </a:ext>
                </a:extLst>
              </a:tr>
              <a:tr h="32122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extLst>
                  <a:ext uri="{0D108BD9-81ED-4DB2-BD59-A6C34878D82A}">
                    <a16:rowId xmlns:a16="http://schemas.microsoft.com/office/drawing/2014/main" val="3890418852"/>
                  </a:ext>
                </a:extLst>
              </a:tr>
              <a:tr h="25638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extLst>
                  <a:ext uri="{0D108BD9-81ED-4DB2-BD59-A6C34878D82A}">
                    <a16:rowId xmlns:a16="http://schemas.microsoft.com/office/drawing/2014/main" val="953862199"/>
                  </a:ext>
                </a:extLst>
              </a:tr>
              <a:tr h="25638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extLst>
                  <a:ext uri="{0D108BD9-81ED-4DB2-BD59-A6C34878D82A}">
                    <a16:rowId xmlns:a16="http://schemas.microsoft.com/office/drawing/2014/main" val="4083549476"/>
                  </a:ext>
                </a:extLst>
              </a:tr>
              <a:tr h="534132">
                <a:tc>
                  <a:txBody>
                    <a:bodyPr/>
                    <a:lstStyle/>
                    <a:p>
                      <a:pPr algn="l" fontAlgn="b"/>
                      <a:endParaRPr lang="en-US" sz="1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SILCGA BUDGET</a:t>
                      </a:r>
                    </a:p>
                    <a:p>
                      <a:pPr algn="l" fontAlgn="b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 OF APRIL 1, 2020</a:t>
                      </a: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I&amp;E Funds Balance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115,430.20 </a:t>
                      </a:r>
                      <a:endParaRPr lang="en-US" sz="16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extLst>
                  <a:ext uri="{0D108BD9-81ED-4DB2-BD59-A6C34878D82A}">
                    <a16:rowId xmlns:a16="http://schemas.microsoft.com/office/drawing/2014/main" val="2624593572"/>
                  </a:ext>
                </a:extLst>
              </a:tr>
              <a:tr h="25638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extLst>
                  <a:ext uri="{0D108BD9-81ED-4DB2-BD59-A6C34878D82A}">
                    <a16:rowId xmlns:a16="http://schemas.microsoft.com/office/drawing/2014/main" val="1914680257"/>
                  </a:ext>
                </a:extLst>
              </a:tr>
              <a:tr h="25638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1" marR="5381" marT="5381" marB="0" anchor="b"/>
                </a:tc>
                <a:extLst>
                  <a:ext uri="{0D108BD9-81ED-4DB2-BD59-A6C34878D82A}">
                    <a16:rowId xmlns:a16="http://schemas.microsoft.com/office/drawing/2014/main" val="1696973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372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5452" y="4102417"/>
            <a:ext cx="7766936" cy="1096899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chemeClr val="tx1"/>
                </a:solidFill>
                <a:latin typeface="Arial Rounded MT Bold" panose="020F0704030504030204" pitchFamily="34" charset="0"/>
                <a:cs typeface="Calibri Light" panose="020F0302020204030204" pitchFamily="34" charset="0"/>
              </a:rPr>
              <a:t>COVID-19 UPDATE – Shelly Simmons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452" y="1804503"/>
            <a:ext cx="8454494" cy="183545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95452" y="3865990"/>
            <a:ext cx="8454494" cy="411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325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5452" y="4102417"/>
            <a:ext cx="8454494" cy="1096899"/>
          </a:xfrm>
        </p:spPr>
        <p:txBody>
          <a:bodyPr>
            <a:normAutofit/>
          </a:bodyPr>
          <a:lstStyle/>
          <a:p>
            <a:pPr algn="l"/>
            <a:r>
              <a:rPr lang="en-US" sz="2600" b="1" dirty="0">
                <a:solidFill>
                  <a:schemeClr val="tx1"/>
                </a:solidFill>
                <a:latin typeface="Arial Rounded MT Bold" panose="020F0704030504030204" pitchFamily="34" charset="0"/>
                <a:cs typeface="Calibri Light" panose="020F0302020204030204" pitchFamily="34" charset="0"/>
              </a:rPr>
              <a:t>BOARD MEMBERSHIP UPDATE – Shelly Simmons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452" y="1804503"/>
            <a:ext cx="8454494" cy="183545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95452" y="3865990"/>
            <a:ext cx="8454494" cy="411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54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5451" y="4102417"/>
            <a:ext cx="8454493" cy="1096899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chemeClr val="tx1"/>
                </a:solidFill>
                <a:latin typeface="Arial Rounded MT Bold" panose="020F0704030504030204" pitchFamily="34" charset="0"/>
                <a:cs typeface="Calibri Light" panose="020F0302020204030204" pitchFamily="34" charset="0"/>
              </a:rPr>
              <a:t>LEGISLATIVE UPDATE – Shelly Simmons</a:t>
            </a:r>
            <a:endParaRPr lang="en-US" sz="3200" dirty="0"/>
          </a:p>
          <a:p>
            <a:pPr algn="l"/>
            <a:endParaRPr lang="en-US" sz="3200" b="1" dirty="0">
              <a:solidFill>
                <a:schemeClr val="tx1"/>
              </a:solidFill>
              <a:latin typeface="Arial Rounded MT Bold" panose="020F07040305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452" y="1804503"/>
            <a:ext cx="8454494" cy="183545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95452" y="3865990"/>
            <a:ext cx="8454494" cy="411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2059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5451" y="4102417"/>
            <a:ext cx="8454493" cy="1096899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chemeClr val="tx1"/>
                </a:solidFill>
                <a:latin typeface="Arial Rounded MT Bold" panose="020F0704030504030204" pitchFamily="34" charset="0"/>
                <a:cs typeface="Calibri Light" panose="020F0302020204030204" pitchFamily="34" charset="0"/>
              </a:rPr>
              <a:t>SPIL REVIEW – Shelly Simmons</a:t>
            </a:r>
            <a:endParaRPr lang="en-US" sz="3200" dirty="0"/>
          </a:p>
          <a:p>
            <a:pPr algn="l"/>
            <a:endParaRPr lang="en-US" sz="3200" b="1" dirty="0">
              <a:solidFill>
                <a:schemeClr val="tx1"/>
              </a:solidFill>
              <a:latin typeface="Arial Rounded MT Bold" panose="020F07040305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452" y="1804503"/>
            <a:ext cx="8454494" cy="183545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95452" y="3865990"/>
            <a:ext cx="8454494" cy="411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5154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13473</TotalTime>
  <Words>458</Words>
  <Application>Microsoft Macintosh PowerPoint</Application>
  <PresentationFormat>Widescreen</PresentationFormat>
  <Paragraphs>123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Arial Rounded MT Bold</vt:lpstr>
      <vt:lpstr>Calibri</vt:lpstr>
      <vt:lpstr>Calibri Light</vt:lpstr>
      <vt:lpstr>Trebuchet MS</vt:lpstr>
      <vt:lpstr>Wingdings</vt:lpstr>
      <vt:lpstr>Wingdings 3</vt:lpstr>
      <vt:lpstr>Facet</vt:lpstr>
      <vt:lpstr> </vt:lpstr>
      <vt:lpstr>TODAY’S AGENDA</vt:lpstr>
      <vt:lpstr>REVIEW AND APPROVE</vt:lpstr>
      <vt:lpstr> </vt:lpstr>
      <vt:lpstr>PowerPoint Presentation</vt:lpstr>
      <vt:lpstr> </vt:lpstr>
      <vt:lpstr> </vt:lpstr>
      <vt:lpstr> </vt:lpstr>
      <vt:lpstr> </vt:lpstr>
      <vt:lpstr> </vt:lpstr>
      <vt:lpstr>BRAG n STEAL</vt:lpstr>
      <vt:lpstr> </vt:lpstr>
      <vt:lpstr>THANK YOU  for your continued hard work!</vt:lpstr>
    </vt:vector>
  </TitlesOfParts>
  <Company>HP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Kelly</dc:creator>
  <cp:lastModifiedBy>Kelly Rhyne</cp:lastModifiedBy>
  <cp:revision>53</cp:revision>
  <dcterms:created xsi:type="dcterms:W3CDTF">2019-01-14T17:28:16Z</dcterms:created>
  <dcterms:modified xsi:type="dcterms:W3CDTF">2020-04-24T17:07:47Z</dcterms:modified>
</cp:coreProperties>
</file>