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96" r:id="rId4"/>
    <p:sldId id="276" r:id="rId5"/>
    <p:sldId id="295" r:id="rId6"/>
    <p:sldId id="284" r:id="rId7"/>
    <p:sldId id="282" r:id="rId8"/>
    <p:sldId id="285" r:id="rId9"/>
    <p:sldId id="294" r:id="rId10"/>
    <p:sldId id="280" r:id="rId11"/>
    <p:sldId id="279" r:id="rId12"/>
    <p:sldId id="288" r:id="rId13"/>
    <p:sldId id="286" r:id="rId14"/>
    <p:sldId id="274" r:id="rId15"/>
    <p:sldId id="270" r:id="rId16"/>
    <p:sldId id="304" r:id="rId17"/>
    <p:sldId id="283" r:id="rId18"/>
    <p:sldId id="287" r:id="rId19"/>
    <p:sldId id="291" r:id="rId20"/>
    <p:sldId id="264" r:id="rId21"/>
    <p:sldId id="297" r:id="rId22"/>
    <p:sldId id="272" r:id="rId23"/>
    <p:sldId id="289" r:id="rId24"/>
    <p:sldId id="290" r:id="rId25"/>
    <p:sldId id="271" r:id="rId26"/>
    <p:sldId id="273" r:id="rId27"/>
    <p:sldId id="299" r:id="rId28"/>
    <p:sldId id="300" r:id="rId29"/>
    <p:sldId id="301" r:id="rId30"/>
    <p:sldId id="302" r:id="rId31"/>
    <p:sldId id="303" r:id="rId32"/>
    <p:sldId id="29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0A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83" autoAdjust="0"/>
  </p:normalViewPr>
  <p:slideViewPr>
    <p:cSldViewPr snapToGrid="0">
      <p:cViewPr varScale="1">
        <p:scale>
          <a:sx n="131" d="100"/>
          <a:sy n="131" d="100"/>
        </p:scale>
        <p:origin x="352"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2/22/21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penstates.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penstates.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linkprotect.cudasvc.com/url?a=https%3a%2f%2fwww.legis.ga.gov%2fmembers%2fhouse%2f4936%3fsession%3d1029&amp;c=E,1,yRWSMI5RmOP7VFYX4IvNLTWBn4iyDsDcx2qvda6GgYNBmLCi8d_F2kyMVyyTKEY1Y7tX8NUsSh-7dbDN45vkkx5ovVdq3GgnkoSz35MPPCJw6p_taBzuHFXtlA,,&amp;typo=1" TargetMode="External"/><Relationship Id="rId13" Type="http://schemas.openxmlformats.org/officeDocument/2006/relationships/hyperlink" Target="https://www.legis.ga.gov/members/senate/844?session=1029" TargetMode="External"/><Relationship Id="rId18" Type="http://schemas.openxmlformats.org/officeDocument/2006/relationships/hyperlink" Target="https://www.legis.ga.gov/members/senate/840?session=1029" TargetMode="External"/><Relationship Id="rId3" Type="http://schemas.openxmlformats.org/officeDocument/2006/relationships/hyperlink" Target="https://linkprotect.cudasvc.com/url?a=https%3a%2f%2fwww.legis.ga.gov%2fmembers%2fhouse%2f130%3fsession%3d1029&amp;c=E,1,r6P0yrnxVpH8VIE_9C80PMJrI7DDxuZckasgMfnowHnjm9w25ULoWCwsJzQremT9tO-vu0NdASMXkOeVMdK3yfdTbUARjJywW6Sefae9kbWbR2ov_ABKtGE,&amp;typo=1" TargetMode="External"/><Relationship Id="rId21" Type="http://schemas.openxmlformats.org/officeDocument/2006/relationships/hyperlink" Target="https://www.legis.ga.gov/members/senate/851?session=1029" TargetMode="External"/><Relationship Id="rId7" Type="http://schemas.openxmlformats.org/officeDocument/2006/relationships/hyperlink" Target="https://linkprotect.cudasvc.com/url?a=https%3a%2f%2fwww.legis.ga.gov%2fmembers%2fhouse%2f4881%3fsession%3d1029&amp;c=E,1,wk2qO3MgWxVNOO8rHVQcUD-jO3yacJEY0-hWL35jclN4YOmEA6e5FKgLvXJy9oAtSBpgZO7m6QCQpcPQp4dhshcJvmJhqvx5CGnSjp8MwfwLg0-LWRzDkoEJRlHJ&amp;typo=1" TargetMode="External"/><Relationship Id="rId12" Type="http://schemas.openxmlformats.org/officeDocument/2006/relationships/hyperlink" Target="https://linkprotect.cudasvc.com/url?a=https%3a%2f%2fwww.legis.ga.gov%2fmembers%2fhouse%2f849%3fsession%3d1029&amp;c=E,1,zVFLZQ7L7cVFO9Z1iP-hsRD5kF7P5gT7AZQOsg0mQsmSOeaBwt7qYBFQzabbhwywGFdd1ShHewIQUBLZXLkMZwt2W58e7poNXvRBx7cT2WDf6GKJjlDA&amp;typo=1" TargetMode="External"/><Relationship Id="rId17" Type="http://schemas.openxmlformats.org/officeDocument/2006/relationships/hyperlink" Target="https://www.legis.ga.gov/members/senate/807?session=1029" TargetMode="External"/><Relationship Id="rId25" Type="http://schemas.openxmlformats.org/officeDocument/2006/relationships/hyperlink" Target="https://www.legis.ga.gov/members/senate/47?session=1029" TargetMode="External"/><Relationship Id="rId2" Type="http://schemas.openxmlformats.org/officeDocument/2006/relationships/image" Target="../media/image3.png"/><Relationship Id="rId16" Type="http://schemas.openxmlformats.org/officeDocument/2006/relationships/hyperlink" Target="https://www.legis.ga.gov/members/senate/723?session=1029" TargetMode="External"/><Relationship Id="rId20" Type="http://schemas.openxmlformats.org/officeDocument/2006/relationships/hyperlink" Target="https://www.legis.ga.gov/members/senate/372?session=1029" TargetMode="External"/><Relationship Id="rId1" Type="http://schemas.openxmlformats.org/officeDocument/2006/relationships/slideLayout" Target="../slideLayouts/slideLayout2.xml"/><Relationship Id="rId6" Type="http://schemas.openxmlformats.org/officeDocument/2006/relationships/hyperlink" Target="https://linkprotect.cudasvc.com/url?a=https%3a%2f%2fwww.legis.ga.gov%2fmembers%2fhouse%2f791%3fsession%3d1029&amp;c=E,1,5aBCnjIwlgr_aqjOtWHPy5_WnoNXTCMRv30ieSCFzGBmSlG3fbNm7khcEpuGRIDopTJ-YijBmtSBvG1f9C5XofxsY1LGueiVR5QZRz8pSGL9JA,,&amp;typo=1" TargetMode="External"/><Relationship Id="rId11" Type="http://schemas.openxmlformats.org/officeDocument/2006/relationships/hyperlink" Target="https://linkprotect.cudasvc.com/url?a=https%3a%2f%2fwww.legis.ga.gov%2fmembers%2fhouse%2f783%3fsession%3d1029&amp;c=E,1,z6G9fypkQzGujVLEGjYq60S2nZjX0OPkAXPAhRxD1YjiWsEpT8SSNtlGM7IklWERSfvngCgxnETNK1TwSX-ErDFWRdaXoZf-PJbSuCdiJg,,&amp;typo=1" TargetMode="External"/><Relationship Id="rId24" Type="http://schemas.openxmlformats.org/officeDocument/2006/relationships/hyperlink" Target="https://www.legis.ga.gov/members/senate/4971?session=1029" TargetMode="External"/><Relationship Id="rId5" Type="http://schemas.openxmlformats.org/officeDocument/2006/relationships/hyperlink" Target="https://linkprotect.cudasvc.com/url?a=https%3a%2f%2fwww.legis.ga.gov%2fmembers%2fhouse%2f4893%3fsession%3d1029&amp;c=E,1,d19be08yb2ysGiA-ArOK_EYTGfJdXjUTU5Q8oCqXmVwYG4ka2y-YZuao9Wk0Zz6mOOSQZDvfv2ZjndptyZan8aaLNbafjlVeg2ggkEky&amp;typo=1" TargetMode="External"/><Relationship Id="rId15" Type="http://schemas.openxmlformats.org/officeDocument/2006/relationships/hyperlink" Target="https://www.legis.ga.gov/members/senate/28?session=1029" TargetMode="External"/><Relationship Id="rId23" Type="http://schemas.openxmlformats.org/officeDocument/2006/relationships/hyperlink" Target="https://www.legis.ga.gov/members/senate/4924?session=1029" TargetMode="External"/><Relationship Id="rId10" Type="http://schemas.openxmlformats.org/officeDocument/2006/relationships/hyperlink" Target="https://linkprotect.cudasvc.com/url?a=https%3a%2f%2fwww.legis.ga.gov%2fmembers%2fhouse%2f4959%3fsession%3d1029&amp;c=E,1,t97wDQd2XSveUk3NZTMSjl-PHuPvH6ygJGf1YRixcdY9VW-6aMEL3psxRw4cK1sR3a74-xx7prS8bwJRmv5RIH7tqdpxdVrB7dfKvFo7MdLm0MFPbGiS1VNeEA,,&amp;typo=1" TargetMode="External"/><Relationship Id="rId19" Type="http://schemas.openxmlformats.org/officeDocument/2006/relationships/hyperlink" Target="https://www.legis.ga.gov/members/senate/751?session=1029" TargetMode="External"/><Relationship Id="rId4" Type="http://schemas.openxmlformats.org/officeDocument/2006/relationships/hyperlink" Target="https://linkprotect.cudasvc.com/url?a=https%3a%2f%2fwww.legis.ga.gov%2fmembers%2fhouse%2f4923%3fsession%3d1029&amp;c=E,1,s4XOdRpVzd-pXE0_1UTmb1VowyvZEqecdZtqO9-EJpPlvCHbgEX5l595k1MSyV6T-5nNvSdpGVzJgBUJVXQjd-ZDndXn_0hKjcc04OIKFWk,&amp;typo=1" TargetMode="External"/><Relationship Id="rId9" Type="http://schemas.openxmlformats.org/officeDocument/2006/relationships/hyperlink" Target="https://linkprotect.cudasvc.com/url?a=https%3a%2f%2fwww.legis.ga.gov%2fmembers%2fhouse%2f738%3fsession%3d1029&amp;c=E,1,qLVk5VMgvPE-t8HIO90E0_U-yYAuxCKSwF4DzrDSS7JRO1tsgPUF1AUKhWy739jyPdclUQgjG2O5yB4kL7qIvSkA8-QWsivFZyCa15YwsII,&amp;typo=1" TargetMode="External"/><Relationship Id="rId14" Type="http://schemas.openxmlformats.org/officeDocument/2006/relationships/hyperlink" Target="https://www.legis.ga.gov/members/senate/4907?session=1029" TargetMode="External"/><Relationship Id="rId22" Type="http://schemas.openxmlformats.org/officeDocument/2006/relationships/hyperlink" Target="https://www.legis.ga.gov/members/senate/31?session=1029"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eorgiaact.org/housing-day-at-the-capitol-2021/"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nterprisecommunity.zoom.us/meeting/register/tJ0ucOGgpjIuHNSzVzxW4SYF5tt6ltAAJidQ"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Cfaol0V3iDM?feature=oembed" TargetMode="External"/><Relationship Id="rId5" Type="http://schemas.openxmlformats.org/officeDocument/2006/relationships/image" Target="../media/image14.jpeg"/><Relationship Id="rId4" Type="http://schemas.openxmlformats.org/officeDocument/2006/relationships/hyperlink" Target="https://www.fcs.uga.edu/ihdd/transportation-project"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mailto:jan.brown@house.ga.gov" TargetMode="External"/><Relationship Id="rId13" Type="http://schemas.openxmlformats.org/officeDocument/2006/relationships/hyperlink" Target="mailto:rick.williams@house.ga.gov" TargetMode="External"/><Relationship Id="rId3" Type="http://schemas.openxmlformats.org/officeDocument/2006/relationships/hyperlink" Target="mailto:barry.fleming@house.ga.gov" TargetMode="External"/><Relationship Id="rId7" Type="http://schemas.openxmlformats.org/officeDocument/2006/relationships/hyperlink" Target="mailto:alan.powell@house.ga.gov" TargetMode="External"/><Relationship Id="rId12" Type="http://schemas.openxmlformats.org/officeDocument/2006/relationships/hyperlink" Target="mailto:nicole.chappelle@house.ga.gov"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sheena.wright@house.ga.gov" TargetMode="External"/><Relationship Id="rId11" Type="http://schemas.openxmlformats.org/officeDocument/2006/relationships/hyperlink" Target="mailto:lynn.smith@house.ga.gov" TargetMode="External"/><Relationship Id="rId5" Type="http://schemas.openxmlformats.org/officeDocument/2006/relationships/hyperlink" Target="mailto:jan.jones@house.ga.gov" TargetMode="External"/><Relationship Id="rId10" Type="http://schemas.openxmlformats.org/officeDocument/2006/relationships/hyperlink" Target="mailto:sara.rios@house.ga.gov" TargetMode="External"/><Relationship Id="rId4" Type="http://schemas.openxmlformats.org/officeDocument/2006/relationships/hyperlink" Target="mailto:madeleine.moghimi@house.ga.gov" TargetMode="External"/><Relationship Id="rId9" Type="http://schemas.openxmlformats.org/officeDocument/2006/relationships/hyperlink" Target="mailto:shaw.blackmon@house.ga.gov" TargetMode="External"/><Relationship Id="rId14" Type="http://schemas.openxmlformats.org/officeDocument/2006/relationships/hyperlink" Target="mailto:kathy.hutcherson@house.ga.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ilcga.org/2020-22-legislative-agenda"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silcga.org/donat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1A17B6-1755-764A-8B13-41C12E06B760}"/>
              </a:ext>
            </a:extLst>
          </p:cNvPr>
          <p:cNvPicPr>
            <a:picLocks noChangeAspect="1"/>
          </p:cNvPicPr>
          <p:nvPr/>
        </p:nvPicPr>
        <p:blipFill>
          <a:blip r:embed="rId3"/>
          <a:stretch>
            <a:fillRect/>
          </a:stretch>
        </p:blipFill>
        <p:spPr>
          <a:xfrm>
            <a:off x="-178340" y="-100316"/>
            <a:ext cx="12548681" cy="7058633"/>
          </a:xfrm>
          <a:prstGeom prst="rect">
            <a:avLst/>
          </a:prstGeom>
        </p:spPr>
      </p:pic>
    </p:spTree>
    <p:extLst>
      <p:ext uri="{BB962C8B-B14F-4D97-AF65-F5344CB8AC3E}">
        <p14:creationId xmlns:p14="http://schemas.microsoft.com/office/powerpoint/2010/main" val="20283223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D85126-720D-4228-8500-E85E05DBCE60}"/>
              </a:ext>
            </a:extLst>
          </p:cNvPr>
          <p:cNvSpPr txBox="1"/>
          <p:nvPr/>
        </p:nvSpPr>
        <p:spPr>
          <a:xfrm>
            <a:off x="5905500" y="3352817"/>
            <a:ext cx="4029261" cy="1200329"/>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CURRENT</a:t>
            </a:r>
          </a:p>
          <a:p>
            <a:pPr algn="ctr"/>
            <a:r>
              <a:rPr lang="en-US" sz="3600"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CIL COVERAGE</a:t>
            </a:r>
            <a:endParaRPr lang="en-US" sz="3600" dirty="0">
              <a:effectLst>
                <a:outerShdw blurRad="38100" dist="38100" dir="2700000" algn="tl">
                  <a:srgbClr val="000000">
                    <a:alpha val="43137"/>
                  </a:srgbClr>
                </a:outerShdw>
              </a:effectLst>
              <a:latin typeface="Arial Rounded MT Bold" panose="020F0704030504030204" pitchFamily="34" charset="0"/>
            </a:endParaRPr>
          </a:p>
        </p:txBody>
      </p:sp>
      <p:pic>
        <p:nvPicPr>
          <p:cNvPr id="3" name="Picture 2">
            <a:extLst>
              <a:ext uri="{FF2B5EF4-FFF2-40B4-BE49-F238E27FC236}">
                <a16:creationId xmlns:a16="http://schemas.microsoft.com/office/drawing/2014/main" id="{832D24A0-B84E-4D55-8982-A232326D2045}"/>
              </a:ext>
            </a:extLst>
          </p:cNvPr>
          <p:cNvPicPr>
            <a:picLocks noChangeAspect="1"/>
          </p:cNvPicPr>
          <p:nvPr/>
        </p:nvPicPr>
        <p:blipFill>
          <a:blip r:embed="rId3"/>
          <a:stretch>
            <a:fillRect/>
          </a:stretch>
        </p:blipFill>
        <p:spPr>
          <a:xfrm>
            <a:off x="407941" y="-676522"/>
            <a:ext cx="6548761" cy="8477361"/>
          </a:xfrm>
          <a:prstGeom prst="rect">
            <a:avLst/>
          </a:prstGeom>
        </p:spPr>
      </p:pic>
    </p:spTree>
    <p:extLst>
      <p:ext uri="{BB962C8B-B14F-4D97-AF65-F5344CB8AC3E}">
        <p14:creationId xmlns:p14="http://schemas.microsoft.com/office/powerpoint/2010/main" val="715733522"/>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61864" y="749665"/>
            <a:ext cx="9363261" cy="892552"/>
          </a:xfrm>
          <a:prstGeom prst="rect">
            <a:avLst/>
          </a:prstGeom>
          <a:noFill/>
        </p:spPr>
        <p:txBody>
          <a:bodyPr wrap="square" rtlCol="0">
            <a:spAutoFit/>
          </a:bodyPr>
          <a:lstStyle/>
          <a:p>
            <a:pPr algn="ctr"/>
            <a:r>
              <a:rPr lang="en-US" sz="52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Funding Restoration </a:t>
            </a:r>
            <a:endParaRPr lang="en-US" sz="52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1167" y="1818674"/>
            <a:ext cx="9283958"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Contact local Representative – </a:t>
            </a:r>
            <a:r>
              <a:rPr lang="en-US" sz="2800" dirty="0">
                <a:latin typeface="Arial" panose="020B0604020202020204" pitchFamily="34" charset="0"/>
                <a:cs typeface="Arial" panose="020B0604020202020204" pitchFamily="34" charset="0"/>
                <a:hlinkClick r:id="rId3"/>
              </a:rPr>
              <a:t>www.openstates.org</a:t>
            </a:r>
            <a:r>
              <a:rPr lang="en-US" sz="28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Contact the Appropriations Human Resources Subcommittee</a:t>
            </a:r>
            <a:endParaRPr lang="en-US" sz="2800" i="1"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Rep. Katie Dempsey (Chairperson)</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Rep. Tom Kirby (Vice Chairman)</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Rep. Tommy Benton, Rep. Emory </a:t>
            </a:r>
            <a:r>
              <a:rPr lang="en-US" sz="2800" dirty="0" err="1">
                <a:latin typeface="Arial" panose="020B0604020202020204" pitchFamily="34" charset="0"/>
                <a:cs typeface="Arial" panose="020B0604020202020204" pitchFamily="34" charset="0"/>
              </a:rPr>
              <a:t>Dunahoo</a:t>
            </a:r>
            <a:r>
              <a:rPr lang="en-US" sz="2800" dirty="0">
                <a:latin typeface="Arial" panose="020B0604020202020204" pitchFamily="34" charset="0"/>
                <a:cs typeface="Arial" panose="020B0604020202020204" pitchFamily="34" charset="0"/>
              </a:rPr>
              <a:t>, Rep. Don Hogan, Rep. Wayne Howard, Rep. Karen </a:t>
            </a:r>
            <a:r>
              <a:rPr lang="en-US" sz="2800" dirty="0" err="1">
                <a:latin typeface="Arial" panose="020B0604020202020204" pitchFamily="34" charset="0"/>
                <a:cs typeface="Arial" panose="020B0604020202020204" pitchFamily="34" charset="0"/>
              </a:rPr>
              <a:t>Mathiak</a:t>
            </a:r>
            <a:r>
              <a:rPr lang="en-US" sz="2800" dirty="0">
                <a:latin typeface="Arial" panose="020B0604020202020204" pitchFamily="34" charset="0"/>
                <a:cs typeface="Arial" panose="020B0604020202020204" pitchFamily="34" charset="0"/>
              </a:rPr>
              <a:t>, Rep. Greg Morris, Rep. Mary Margaret Oliver and Rep. Bert Reeves (Members)</a:t>
            </a:r>
          </a:p>
        </p:txBody>
      </p:sp>
    </p:spTree>
    <p:extLst>
      <p:ext uri="{BB962C8B-B14F-4D97-AF65-F5344CB8AC3E}">
        <p14:creationId xmlns:p14="http://schemas.microsoft.com/office/powerpoint/2010/main" val="2863915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0" y="819515"/>
            <a:ext cx="9363261" cy="892552"/>
          </a:xfrm>
          <a:prstGeom prst="rect">
            <a:avLst/>
          </a:prstGeom>
          <a:noFill/>
        </p:spPr>
        <p:txBody>
          <a:bodyPr wrap="square" rtlCol="0">
            <a:spAutoFit/>
          </a:bodyPr>
          <a:lstStyle/>
          <a:p>
            <a:pPr algn="ctr"/>
            <a:r>
              <a:rPr lang="en-US" sz="52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Funding Restoration </a:t>
            </a:r>
            <a:endParaRPr lang="en-US" sz="52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4435" y="2003499"/>
            <a:ext cx="9283958" cy="3785652"/>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Contact local Senator – </a:t>
            </a:r>
            <a:r>
              <a:rPr lang="en-US" sz="3000" dirty="0">
                <a:latin typeface="Arial" panose="020B0604020202020204" pitchFamily="34" charset="0"/>
                <a:cs typeface="Arial" panose="020B0604020202020204" pitchFamily="34" charset="0"/>
                <a:hlinkClick r:id="rId3"/>
              </a:rPr>
              <a:t>www.openstates.org</a:t>
            </a:r>
            <a:r>
              <a:rPr lang="en-US" sz="30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Contact the </a:t>
            </a:r>
            <a:r>
              <a:rPr lang="en-US" sz="3000" i="1" dirty="0">
                <a:latin typeface="Arial" panose="020B0604020202020204" pitchFamily="34" charset="0"/>
                <a:cs typeface="Arial" panose="020B0604020202020204" pitchFamily="34" charset="0"/>
              </a:rPr>
              <a:t>Senate Appropriations Human Development &amp; Public Health Subcommittee</a:t>
            </a:r>
          </a:p>
          <a:p>
            <a:pPr marL="914400" lvl="1"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Sen. Ben Watson (Chairman)</a:t>
            </a:r>
          </a:p>
          <a:p>
            <a:pPr marL="914400" lvl="1"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Sen. Dean Burke (Vice Chairman)</a:t>
            </a:r>
          </a:p>
          <a:p>
            <a:pPr marL="914400" lvl="1"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Sen. Emanuel Jones, Sen. Butch Miller, Sen. Kay Kirkpatrick, Sen. Nan </a:t>
            </a:r>
            <a:r>
              <a:rPr lang="en-US" sz="3000" dirty="0" err="1">
                <a:latin typeface="Arial" panose="020B0604020202020204" pitchFamily="34" charset="0"/>
                <a:cs typeface="Arial" panose="020B0604020202020204" pitchFamily="34" charset="0"/>
              </a:rPr>
              <a:t>Orrock</a:t>
            </a:r>
            <a:r>
              <a:rPr lang="en-US" sz="3000" dirty="0">
                <a:latin typeface="Arial" panose="020B0604020202020204" pitchFamily="34" charset="0"/>
                <a:cs typeface="Arial" panose="020B0604020202020204" pitchFamily="34" charset="0"/>
              </a:rPr>
              <a:t>, and Sen. Lindsey </a:t>
            </a:r>
            <a:r>
              <a:rPr lang="en-US" sz="3000" dirty="0" err="1">
                <a:latin typeface="Arial" panose="020B0604020202020204" pitchFamily="34" charset="0"/>
                <a:cs typeface="Arial" panose="020B0604020202020204" pitchFamily="34" charset="0"/>
              </a:rPr>
              <a:t>Tippins</a:t>
            </a:r>
            <a:r>
              <a:rPr lang="en-US" sz="3000" dirty="0">
                <a:latin typeface="Arial" panose="020B0604020202020204" pitchFamily="34" charset="0"/>
                <a:cs typeface="Arial" panose="020B0604020202020204" pitchFamily="34" charset="0"/>
              </a:rPr>
              <a:t> (Members)</a:t>
            </a:r>
          </a:p>
        </p:txBody>
      </p:sp>
    </p:spTree>
    <p:extLst>
      <p:ext uri="{BB962C8B-B14F-4D97-AF65-F5344CB8AC3E}">
        <p14:creationId xmlns:p14="http://schemas.microsoft.com/office/powerpoint/2010/main" val="2741359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6591143-CBD1-3A43-8E32-9FFD8B9584A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5888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219113" y="1389735"/>
            <a:ext cx="9363261" cy="923330"/>
          </a:xfrm>
          <a:prstGeom prst="rect">
            <a:avLst/>
          </a:prstGeom>
          <a:noFill/>
        </p:spPr>
        <p:txBody>
          <a:bodyPr wrap="square" rtlCol="0">
            <a:spAutoFit/>
          </a:bodyPr>
          <a:lstStyle/>
          <a:p>
            <a:pPr algn="ctr"/>
            <a:r>
              <a:rPr lang="en-US" sz="54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HOME ACCESS PROGRAM</a:t>
            </a:r>
            <a:endParaRPr lang="en-US" sz="54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3048" y="2490725"/>
            <a:ext cx="9428739"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$100,000 for the present fiscal year</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5 modifications completed and 1 under construction</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Projects have included – grab bars, bathroom modifications, widening of doorways, ramps, etc.</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Projects require STRONG consumer participation</a:t>
            </a:r>
          </a:p>
        </p:txBody>
      </p:sp>
    </p:spTree>
    <p:extLst>
      <p:ext uri="{BB962C8B-B14F-4D97-AF65-F5344CB8AC3E}">
        <p14:creationId xmlns:p14="http://schemas.microsoft.com/office/powerpoint/2010/main" val="729258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870394" y="-382555"/>
            <a:ext cx="3545541" cy="8377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0137" y="-764955"/>
            <a:ext cx="3545541" cy="8377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rcRect/>
          <a:stretch/>
        </p:blipFill>
        <p:spPr>
          <a:xfrm>
            <a:off x="1665194" y="0"/>
            <a:ext cx="8861612" cy="6847608"/>
          </a:xfrm>
          <a:prstGeom prst="rect">
            <a:avLst/>
          </a:prstGeom>
        </p:spPr>
      </p:pic>
      <p:pic>
        <p:nvPicPr>
          <p:cNvPr id="3" name="Picture 2">
            <a:extLst>
              <a:ext uri="{FF2B5EF4-FFF2-40B4-BE49-F238E27FC236}">
                <a16:creationId xmlns:a16="http://schemas.microsoft.com/office/drawing/2014/main" id="{CBD20FFC-03EA-441B-9708-A3F7B05F9E98}"/>
              </a:ext>
            </a:extLst>
          </p:cNvPr>
          <p:cNvPicPr>
            <a:picLocks noChangeAspect="1"/>
          </p:cNvPicPr>
          <p:nvPr/>
        </p:nvPicPr>
        <p:blipFill>
          <a:blip r:embed="rId3"/>
          <a:stretch>
            <a:fillRect/>
          </a:stretch>
        </p:blipFill>
        <p:spPr>
          <a:xfrm>
            <a:off x="1657165" y="0"/>
            <a:ext cx="8877670" cy="6858000"/>
          </a:xfrm>
          <a:prstGeom prst="rect">
            <a:avLst/>
          </a:prstGeom>
        </p:spPr>
      </p:pic>
    </p:spTree>
    <p:extLst>
      <p:ext uri="{BB962C8B-B14F-4D97-AF65-F5344CB8AC3E}">
        <p14:creationId xmlns:p14="http://schemas.microsoft.com/office/powerpoint/2010/main" val="2405532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111362" y="241491"/>
            <a:ext cx="9363261" cy="923330"/>
          </a:xfrm>
          <a:prstGeom prst="rect">
            <a:avLst/>
          </a:prstGeom>
          <a:noFill/>
        </p:spPr>
        <p:txBody>
          <a:bodyPr wrap="square" rtlCol="0">
            <a:spAutoFit/>
          </a:bodyPr>
          <a:lstStyle/>
          <a:p>
            <a:pPr algn="ctr"/>
            <a:r>
              <a:rPr lang="en-US" sz="54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HAP Funding Contact:</a:t>
            </a:r>
            <a:endParaRPr lang="en-US" sz="54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A80805C7-5F8D-8247-9883-4C2D0FD48BF1}"/>
              </a:ext>
            </a:extLst>
          </p:cNvPr>
          <p:cNvGraphicFramePr>
            <a:graphicFrameLocks noGrp="1"/>
          </p:cNvGraphicFramePr>
          <p:nvPr>
            <p:extLst>
              <p:ext uri="{D42A27DB-BD31-4B8C-83A1-F6EECF244321}">
                <p14:modId xmlns:p14="http://schemas.microsoft.com/office/powerpoint/2010/main" val="848708242"/>
              </p:ext>
            </p:extLst>
          </p:nvPr>
        </p:nvGraphicFramePr>
        <p:xfrm>
          <a:off x="1519370" y="1925475"/>
          <a:ext cx="6419732" cy="4065681"/>
        </p:xfrm>
        <a:graphic>
          <a:graphicData uri="http://schemas.openxmlformats.org/drawingml/2006/table">
            <a:tbl>
              <a:tblPr/>
              <a:tblGrid>
                <a:gridCol w="1604933">
                  <a:extLst>
                    <a:ext uri="{9D8B030D-6E8A-4147-A177-3AD203B41FA5}">
                      <a16:colId xmlns:a16="http://schemas.microsoft.com/office/drawing/2014/main" val="750358342"/>
                    </a:ext>
                  </a:extLst>
                </a:gridCol>
                <a:gridCol w="1604933">
                  <a:extLst>
                    <a:ext uri="{9D8B030D-6E8A-4147-A177-3AD203B41FA5}">
                      <a16:colId xmlns:a16="http://schemas.microsoft.com/office/drawing/2014/main" val="282351457"/>
                    </a:ext>
                  </a:extLst>
                </a:gridCol>
                <a:gridCol w="1604933">
                  <a:extLst>
                    <a:ext uri="{9D8B030D-6E8A-4147-A177-3AD203B41FA5}">
                      <a16:colId xmlns:a16="http://schemas.microsoft.com/office/drawing/2014/main" val="1913681265"/>
                    </a:ext>
                  </a:extLst>
                </a:gridCol>
                <a:gridCol w="1604933">
                  <a:extLst>
                    <a:ext uri="{9D8B030D-6E8A-4147-A177-3AD203B41FA5}">
                      <a16:colId xmlns:a16="http://schemas.microsoft.com/office/drawing/2014/main" val="1564081376"/>
                    </a:ext>
                  </a:extLst>
                </a:gridCol>
              </a:tblGrid>
              <a:tr h="144538">
                <a:tc>
                  <a:txBody>
                    <a:bodyPr/>
                    <a:lstStyle/>
                    <a:p>
                      <a:pPr algn="ctr"/>
                      <a:r>
                        <a:rPr lang="en-US" sz="900" b="1">
                          <a:effectLst/>
                          <a:latin typeface="Calibri" panose="020F0502020204030204" pitchFamily="34" charset="0"/>
                        </a:rPr>
                        <a:t>Name</a:t>
                      </a:r>
                      <a:endParaRPr lang="en-US" sz="1400">
                        <a:effectLst/>
                      </a:endParaRPr>
                    </a:p>
                  </a:txBody>
                  <a:tcPr marL="7374" marR="7374" marT="7374" marB="7374" anchor="b">
                    <a:lnL>
                      <a:noFill/>
                    </a:lnL>
                    <a:lnR>
                      <a:noFill/>
                    </a:lnR>
                    <a:lnT w="12700"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FFFF"/>
                    </a:solidFill>
                  </a:tcPr>
                </a:tc>
                <a:tc>
                  <a:txBody>
                    <a:bodyPr/>
                    <a:lstStyle/>
                    <a:p>
                      <a:pPr algn="ctr"/>
                      <a:r>
                        <a:rPr lang="en-US" sz="900" b="1">
                          <a:effectLst/>
                          <a:latin typeface="Calibri" panose="020F0502020204030204" pitchFamily="34" charset="0"/>
                        </a:rPr>
                        <a:t>District</a:t>
                      </a:r>
                      <a:endParaRPr lang="en-US" sz="1400">
                        <a:effectLst/>
                      </a:endParaRPr>
                    </a:p>
                  </a:txBody>
                  <a:tcPr marL="7374" marR="7374" marT="7374" marB="7374" anchor="b">
                    <a:lnL>
                      <a:noFill/>
                    </a:lnL>
                    <a:lnR>
                      <a:noFill/>
                    </a:lnR>
                    <a:lnT w="12700"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FFFF"/>
                    </a:solidFill>
                  </a:tcPr>
                </a:tc>
                <a:tc gridSpan="2">
                  <a:txBody>
                    <a:bodyPr/>
                    <a:lstStyle/>
                    <a:p>
                      <a:pPr algn="ctr"/>
                      <a:r>
                        <a:rPr lang="en-US" sz="900" b="1">
                          <a:effectLst/>
                          <a:latin typeface="Calibri" panose="020F0502020204030204" pitchFamily="34" charset="0"/>
                        </a:rPr>
                        <a:t>Position</a:t>
                      </a:r>
                      <a:endParaRPr lang="en-US" sz="1400">
                        <a:effectLst/>
                      </a:endParaRPr>
                    </a:p>
                  </a:txBody>
                  <a:tcPr marL="7374" marR="7374" marT="7374" marB="7374" anchor="b">
                    <a:lnL>
                      <a:noFill/>
                    </a:lnL>
                    <a:lnR>
                      <a:noFill/>
                    </a:lnR>
                    <a:lnT w="12700"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12450648"/>
                  </a:ext>
                </a:extLst>
              </a:tr>
              <a:tr h="144538">
                <a:tc>
                  <a:txBody>
                    <a:bodyPr/>
                    <a:lstStyle/>
                    <a:p>
                      <a:r>
                        <a:rPr lang="en-US" sz="900">
                          <a:effectLst/>
                          <a:latin typeface="Calibri" panose="020F0502020204030204" pitchFamily="34" charset="0"/>
                          <a:hlinkClick r:id="rId3"/>
                        </a:rPr>
                        <a:t>Penny Houston</a:t>
                      </a:r>
                      <a:endParaRPr lang="en-US" sz="1400">
                        <a:effectLst/>
                      </a:endParaRPr>
                    </a:p>
                  </a:txBody>
                  <a:tcPr marL="7374" marR="7374" marT="7374" marB="7374">
                    <a:lnL>
                      <a:noFill/>
                    </a:lnL>
                    <a:lnR>
                      <a:noFill/>
                    </a:lnR>
                    <a:lnT w="1905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Calibri" panose="020F0502020204030204" pitchFamily="34" charset="0"/>
                        </a:rPr>
                        <a:t>170th</a:t>
                      </a:r>
                      <a:endParaRPr lang="en-US" sz="1400">
                        <a:effectLst/>
                      </a:endParaRPr>
                    </a:p>
                  </a:txBody>
                  <a:tcPr marL="7374" marR="7374" marT="7374" marB="7374">
                    <a:lnL>
                      <a:noFill/>
                    </a:lnL>
                    <a:lnR>
                      <a:noFill/>
                    </a:lnR>
                    <a:lnT w="1905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gridSpan="2">
                  <a:txBody>
                    <a:bodyPr/>
                    <a:lstStyle/>
                    <a:p>
                      <a:r>
                        <a:rPr lang="en-US" sz="900">
                          <a:effectLst/>
                          <a:latin typeface="Calibri" panose="020F0502020204030204" pitchFamily="34" charset="0"/>
                        </a:rPr>
                        <a:t>Chairman of Subcommittee</a:t>
                      </a:r>
                      <a:endParaRPr lang="en-US" sz="1400">
                        <a:effectLst/>
                      </a:endParaRPr>
                    </a:p>
                  </a:txBody>
                  <a:tcPr marL="7374" marR="7374" marT="7374" marB="7374">
                    <a:lnL>
                      <a:noFill/>
                    </a:lnL>
                    <a:lnR>
                      <a:noFill/>
                    </a:lnR>
                    <a:lnT w="1905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246144686"/>
                  </a:ext>
                </a:extLst>
              </a:tr>
              <a:tr h="144538">
                <a:tc>
                  <a:txBody>
                    <a:bodyPr/>
                    <a:lstStyle/>
                    <a:p>
                      <a:r>
                        <a:rPr lang="en-US" sz="900">
                          <a:effectLst/>
                          <a:latin typeface="Calibri" panose="020F0502020204030204" pitchFamily="34" charset="0"/>
                          <a:hlinkClick r:id="rId4"/>
                        </a:rPr>
                        <a:t>John LaHood</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Calibri" panose="020F0502020204030204" pitchFamily="34" charset="0"/>
                        </a:rPr>
                        <a:t>175th</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gridSpan="2">
                  <a:txBody>
                    <a:bodyPr/>
                    <a:lstStyle/>
                    <a:p>
                      <a:r>
                        <a:rPr lang="en-US" sz="900">
                          <a:effectLst/>
                          <a:latin typeface="Calibri" panose="020F0502020204030204" pitchFamily="34" charset="0"/>
                        </a:rPr>
                        <a:t>Vice-Chairman of Subcommittee</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445293765"/>
                  </a:ext>
                </a:extLst>
              </a:tr>
              <a:tr h="144538">
                <a:tc>
                  <a:txBody>
                    <a:bodyPr/>
                    <a:lstStyle/>
                    <a:p>
                      <a:r>
                        <a:rPr lang="en-US" sz="900">
                          <a:effectLst/>
                          <a:latin typeface="Calibri" panose="020F0502020204030204" pitchFamily="34" charset="0"/>
                          <a:hlinkClick r:id="rId5"/>
                        </a:rPr>
                        <a:t>Josh Bonner</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Calibri" panose="020F0502020204030204" pitchFamily="34" charset="0"/>
                        </a:rPr>
                        <a:t>72nd</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gridSpan="2">
                  <a:txBody>
                    <a:bodyPr/>
                    <a:lstStyle/>
                    <a:p>
                      <a:r>
                        <a:rPr lang="en-US" sz="900">
                          <a:effectLst/>
                          <a:latin typeface="Calibri" panose="020F0502020204030204" pitchFamily="34" charset="0"/>
                        </a:rPr>
                        <a:t>Member</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114622435"/>
                  </a:ext>
                </a:extLst>
              </a:tr>
              <a:tr h="144538">
                <a:tc>
                  <a:txBody>
                    <a:bodyPr/>
                    <a:lstStyle/>
                    <a:p>
                      <a:r>
                        <a:rPr lang="en-US" sz="900">
                          <a:effectLst/>
                          <a:latin typeface="Calibri" panose="020F0502020204030204" pitchFamily="34" charset="0"/>
                          <a:hlinkClick r:id="rId6"/>
                        </a:rPr>
                        <a:t>Robert Dickey</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Calibri" panose="020F0502020204030204" pitchFamily="34" charset="0"/>
                        </a:rPr>
                        <a:t>140th</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gridSpan="2">
                  <a:txBody>
                    <a:bodyPr/>
                    <a:lstStyle/>
                    <a:p>
                      <a:r>
                        <a:rPr lang="en-US" sz="900">
                          <a:effectLst/>
                          <a:latin typeface="Calibri" panose="020F0502020204030204" pitchFamily="34" charset="0"/>
                        </a:rPr>
                        <a:t>Member</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890676474"/>
                  </a:ext>
                </a:extLst>
              </a:tr>
              <a:tr h="144538">
                <a:tc>
                  <a:txBody>
                    <a:bodyPr/>
                    <a:lstStyle/>
                    <a:p>
                      <a:r>
                        <a:rPr lang="en-US" sz="900">
                          <a:effectLst/>
                          <a:latin typeface="Calibri" panose="020F0502020204030204" pitchFamily="34" charset="0"/>
                          <a:hlinkClick r:id="rId7"/>
                        </a:rPr>
                        <a:t>Carl Gilliard</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Calibri" panose="020F0502020204030204" pitchFamily="34" charset="0"/>
                        </a:rPr>
                        <a:t>162nd</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gridSpan="2">
                  <a:txBody>
                    <a:bodyPr/>
                    <a:lstStyle/>
                    <a:p>
                      <a:r>
                        <a:rPr lang="en-US" sz="900">
                          <a:effectLst/>
                          <a:latin typeface="Calibri" panose="020F0502020204030204" pitchFamily="34" charset="0"/>
                        </a:rPr>
                        <a:t>Member</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069190128"/>
                  </a:ext>
                </a:extLst>
              </a:tr>
              <a:tr h="144538">
                <a:tc>
                  <a:txBody>
                    <a:bodyPr/>
                    <a:lstStyle/>
                    <a:p>
                      <a:r>
                        <a:rPr lang="en-US" sz="900">
                          <a:effectLst/>
                          <a:latin typeface="Calibri" panose="020F0502020204030204" pitchFamily="34" charset="0"/>
                          <a:hlinkClick r:id="rId8"/>
                        </a:rPr>
                        <a:t>Joseph Gullett</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Calibri" panose="020F0502020204030204" pitchFamily="34" charset="0"/>
                        </a:rPr>
                        <a:t>19th</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gridSpan="2">
                  <a:txBody>
                    <a:bodyPr/>
                    <a:lstStyle/>
                    <a:p>
                      <a:r>
                        <a:rPr lang="en-US" sz="900" dirty="0">
                          <a:effectLst/>
                          <a:latin typeface="Calibri" panose="020F0502020204030204" pitchFamily="34" charset="0"/>
                        </a:rPr>
                        <a:t>Member</a:t>
                      </a:r>
                      <a:endParaRPr lang="en-US" sz="1400" dirty="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497941500"/>
                  </a:ext>
                </a:extLst>
              </a:tr>
              <a:tr h="144538">
                <a:tc>
                  <a:txBody>
                    <a:bodyPr/>
                    <a:lstStyle/>
                    <a:p>
                      <a:r>
                        <a:rPr lang="en-US" sz="900">
                          <a:effectLst/>
                          <a:latin typeface="Calibri" panose="020F0502020204030204" pitchFamily="34" charset="0"/>
                          <a:hlinkClick r:id="rId9"/>
                        </a:rPr>
                        <a:t>Mack Jackson</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Calibri" panose="020F0502020204030204" pitchFamily="34" charset="0"/>
                        </a:rPr>
                        <a:t>128th</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gridSpan="2">
                  <a:txBody>
                    <a:bodyPr/>
                    <a:lstStyle/>
                    <a:p>
                      <a:r>
                        <a:rPr lang="en-US" sz="900">
                          <a:effectLst/>
                          <a:latin typeface="Calibri" panose="020F0502020204030204" pitchFamily="34" charset="0"/>
                        </a:rPr>
                        <a:t>Member</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210779222"/>
                  </a:ext>
                </a:extLst>
              </a:tr>
              <a:tr h="144538">
                <a:tc>
                  <a:txBody>
                    <a:bodyPr/>
                    <a:lstStyle/>
                    <a:p>
                      <a:r>
                        <a:rPr lang="en-US" sz="900" dirty="0">
                          <a:effectLst/>
                          <a:latin typeface="Calibri" panose="020F0502020204030204" pitchFamily="34" charset="0"/>
                          <a:hlinkClick r:id="rId10"/>
                        </a:rPr>
                        <a:t>Danny Mathis</a:t>
                      </a:r>
                      <a:endParaRPr lang="en-US" sz="1400" dirty="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Calibri" panose="020F0502020204030204" pitchFamily="34" charset="0"/>
                        </a:rPr>
                        <a:t>144th</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gridSpan="2">
                  <a:txBody>
                    <a:bodyPr/>
                    <a:lstStyle/>
                    <a:p>
                      <a:r>
                        <a:rPr lang="en-US" sz="900">
                          <a:effectLst/>
                          <a:latin typeface="Calibri" panose="020F0502020204030204" pitchFamily="34" charset="0"/>
                        </a:rPr>
                        <a:t>Member</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4029979420"/>
                  </a:ext>
                </a:extLst>
              </a:tr>
              <a:tr h="144538">
                <a:tc>
                  <a:txBody>
                    <a:bodyPr/>
                    <a:lstStyle/>
                    <a:p>
                      <a:r>
                        <a:rPr lang="en-US" sz="900">
                          <a:effectLst/>
                          <a:latin typeface="Calibri" panose="020F0502020204030204" pitchFamily="34" charset="0"/>
                          <a:hlinkClick r:id="rId11"/>
                        </a:rPr>
                        <a:t>Jan Tankersley</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Calibri" panose="020F0502020204030204" pitchFamily="34" charset="0"/>
                        </a:rPr>
                        <a:t>160th</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gridSpan="2">
                  <a:txBody>
                    <a:bodyPr/>
                    <a:lstStyle/>
                    <a:p>
                      <a:r>
                        <a:rPr lang="en-US" sz="900">
                          <a:effectLst/>
                          <a:latin typeface="Calibri" panose="020F0502020204030204" pitchFamily="34" charset="0"/>
                        </a:rPr>
                        <a:t>Member</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69242201"/>
                  </a:ext>
                </a:extLst>
              </a:tr>
              <a:tr h="144538">
                <a:tc>
                  <a:txBody>
                    <a:bodyPr/>
                    <a:lstStyle/>
                    <a:p>
                      <a:r>
                        <a:rPr lang="en-US" sz="900">
                          <a:effectLst/>
                          <a:latin typeface="Calibri" panose="020F0502020204030204" pitchFamily="34" charset="0"/>
                          <a:hlinkClick r:id="rId12"/>
                        </a:rPr>
                        <a:t>Steve Tarvin</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Calibri" panose="020F0502020204030204" pitchFamily="34" charset="0"/>
                        </a:rPr>
                        <a:t>2nd</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gridSpan="2">
                  <a:txBody>
                    <a:bodyPr/>
                    <a:lstStyle/>
                    <a:p>
                      <a:r>
                        <a:rPr lang="en-US" sz="900">
                          <a:effectLst/>
                          <a:latin typeface="Calibri" panose="020F0502020204030204" pitchFamily="34" charset="0"/>
                        </a:rPr>
                        <a:t>Member</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812361237"/>
                  </a:ext>
                </a:extLst>
              </a:tr>
              <a:tr h="404117">
                <a:tc>
                  <a:txBody>
                    <a:bodyPr/>
                    <a:lstStyle/>
                    <a:p>
                      <a:r>
                        <a:rPr lang="en-US" sz="900" dirty="0">
                          <a:effectLst/>
                          <a:latin typeface="Calibri" panose="020F0502020204030204" pitchFamily="34" charset="0"/>
                        </a:rPr>
                        <a:t> </a:t>
                      </a:r>
                      <a:endParaRPr lang="en-US" sz="1400" dirty="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endParaRPr lang="en-US" sz="1400" dirty="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gridSpan="2">
                  <a:txBody>
                    <a:bodyPr/>
                    <a:lstStyle/>
                    <a:p>
                      <a:r>
                        <a:rPr lang="en-US" sz="900">
                          <a:effectLst/>
                          <a:latin typeface="Calibri" panose="020F0502020204030204" pitchFamily="34" charset="0"/>
                        </a:rPr>
                        <a:t> </a:t>
                      </a:r>
                      <a:endParaRPr lang="en-US" sz="1400">
                        <a:effectLst/>
                      </a:endParaRPr>
                    </a:p>
                  </a:txBody>
                  <a:tcPr marL="7374" marR="7374" marT="7374" marB="7374">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095334079"/>
                  </a:ext>
                </a:extLst>
              </a:tr>
              <a:tr h="144538">
                <a:tc gridSpan="2">
                  <a:txBody>
                    <a:bodyPr/>
                    <a:lstStyle/>
                    <a:p>
                      <a:pPr algn="ctr"/>
                      <a:r>
                        <a:rPr lang="en-US" sz="900" b="1">
                          <a:effectLst/>
                          <a:latin typeface="Segoe UI" panose="020F0502020204030204" pitchFamily="34" charset="0"/>
                        </a:rPr>
                        <a:t>Name</a:t>
                      </a:r>
                      <a:endParaRPr lang="en-US" sz="1400">
                        <a:effectLst/>
                      </a:endParaRPr>
                    </a:p>
                  </a:txBody>
                  <a:tcPr marL="7374" marR="7374" marT="7374" marB="7374" anchor="b">
                    <a:lnL>
                      <a:noFill/>
                    </a:lnL>
                    <a:lnR>
                      <a:noFill/>
                    </a:lnR>
                    <a:lnT w="12700"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r>
                        <a:rPr lang="en-US" sz="900" b="1">
                          <a:effectLst/>
                          <a:latin typeface="Segoe UI" panose="020F0502020204030204" pitchFamily="34" charset="0"/>
                        </a:rPr>
                        <a:t>District</a:t>
                      </a:r>
                      <a:endParaRPr lang="en-US" sz="1400">
                        <a:effectLst/>
                      </a:endParaRPr>
                    </a:p>
                  </a:txBody>
                  <a:tcPr marL="7374" marR="7374" marT="7374" marB="7374" anchor="b">
                    <a:lnL>
                      <a:noFill/>
                    </a:lnL>
                    <a:lnR>
                      <a:noFill/>
                    </a:lnR>
                    <a:lnT w="12700"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FFFF"/>
                    </a:solidFill>
                  </a:tcPr>
                </a:tc>
                <a:tc>
                  <a:txBody>
                    <a:bodyPr/>
                    <a:lstStyle/>
                    <a:p>
                      <a:pPr algn="ctr"/>
                      <a:r>
                        <a:rPr lang="en-US" sz="900" b="1">
                          <a:effectLst/>
                          <a:latin typeface="Segoe UI" panose="020F0502020204030204" pitchFamily="34" charset="0"/>
                        </a:rPr>
                        <a:t>Position</a:t>
                      </a:r>
                      <a:endParaRPr lang="en-US" sz="1400">
                        <a:effectLst/>
                      </a:endParaRPr>
                    </a:p>
                  </a:txBody>
                  <a:tcPr marL="7374" marR="7374" marT="7374" marB="7374" anchor="b">
                    <a:lnL>
                      <a:noFill/>
                    </a:lnL>
                    <a:lnR>
                      <a:noFill/>
                    </a:lnR>
                    <a:lnT w="12700"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590545690"/>
                  </a:ext>
                </a:extLst>
              </a:tr>
              <a:tr h="134066">
                <a:tc gridSpan="2">
                  <a:txBody>
                    <a:bodyPr/>
                    <a:lstStyle/>
                    <a:p>
                      <a:r>
                        <a:rPr lang="en-US" sz="900">
                          <a:effectLst/>
                          <a:latin typeface="Segoe UI" panose="020F0502020204030204" pitchFamily="34" charset="0"/>
                          <a:hlinkClick r:id="rId13"/>
                        </a:rPr>
                        <a:t>Bruce Thompson</a:t>
                      </a:r>
                      <a:endParaRPr lang="en-US" sz="1400">
                        <a:effectLst/>
                      </a:endParaRPr>
                    </a:p>
                  </a:txBody>
                  <a:tcPr marL="2138" marR="2138" marT="2138" marB="2138">
                    <a:lnL>
                      <a:noFill/>
                    </a:lnL>
                    <a:lnR>
                      <a:noFill/>
                    </a:lnR>
                    <a:lnT w="1905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tc>
                  <a:txBody>
                    <a:bodyPr/>
                    <a:lstStyle/>
                    <a:p>
                      <a:r>
                        <a:rPr lang="en-US" sz="900">
                          <a:effectLst/>
                          <a:latin typeface="Segoe UI" panose="020F0502020204030204" pitchFamily="34" charset="0"/>
                        </a:rPr>
                        <a:t>14th</a:t>
                      </a:r>
                      <a:endParaRPr lang="en-US" sz="1400">
                        <a:effectLst/>
                      </a:endParaRPr>
                    </a:p>
                  </a:txBody>
                  <a:tcPr marL="2138" marR="2138" marT="2138" marB="2138">
                    <a:lnL>
                      <a:noFill/>
                    </a:lnL>
                    <a:lnR>
                      <a:noFill/>
                    </a:lnR>
                    <a:lnT w="1905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Segoe UI" panose="020F0502020204030204" pitchFamily="34" charset="0"/>
                        </a:rPr>
                        <a:t>Chairman</a:t>
                      </a:r>
                      <a:endParaRPr lang="en-US" sz="1400">
                        <a:effectLst/>
                      </a:endParaRPr>
                    </a:p>
                  </a:txBody>
                  <a:tcPr marL="2138" marR="2138" marT="2138" marB="2138">
                    <a:lnL>
                      <a:noFill/>
                    </a:lnL>
                    <a:lnR>
                      <a:noFill/>
                    </a:lnR>
                    <a:lnT w="1905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178823417"/>
                  </a:ext>
                </a:extLst>
              </a:tr>
              <a:tr h="134066">
                <a:tc gridSpan="2">
                  <a:txBody>
                    <a:bodyPr/>
                    <a:lstStyle/>
                    <a:p>
                      <a:r>
                        <a:rPr lang="en-US" sz="900">
                          <a:effectLst/>
                          <a:latin typeface="Segoe UI" panose="020F0502020204030204" pitchFamily="34" charset="0"/>
                          <a:hlinkClick r:id="rId14"/>
                        </a:rPr>
                        <a:t>Matt Brass</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tc>
                  <a:txBody>
                    <a:bodyPr/>
                    <a:lstStyle/>
                    <a:p>
                      <a:r>
                        <a:rPr lang="en-US" sz="900">
                          <a:effectLst/>
                          <a:latin typeface="Segoe UI" panose="020F0502020204030204" pitchFamily="34" charset="0"/>
                        </a:rPr>
                        <a:t>28th</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Segoe UI" panose="020F0502020204030204" pitchFamily="34" charset="0"/>
                        </a:rPr>
                        <a:t>Vice Chairman</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299687609"/>
                  </a:ext>
                </a:extLst>
              </a:tr>
              <a:tr h="134066">
                <a:tc gridSpan="2">
                  <a:txBody>
                    <a:bodyPr/>
                    <a:lstStyle/>
                    <a:p>
                      <a:r>
                        <a:rPr lang="en-US" sz="900">
                          <a:effectLst/>
                          <a:latin typeface="Segoe UI" panose="020F0502020204030204" pitchFamily="34" charset="0"/>
                          <a:hlinkClick r:id="rId15"/>
                        </a:rPr>
                        <a:t>Emanuel Jones</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tc>
                  <a:txBody>
                    <a:bodyPr/>
                    <a:lstStyle/>
                    <a:p>
                      <a:r>
                        <a:rPr lang="en-US" sz="900">
                          <a:effectLst/>
                          <a:latin typeface="Segoe UI" panose="020F0502020204030204" pitchFamily="34" charset="0"/>
                        </a:rPr>
                        <a:t>10th</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Segoe UI" panose="020F0502020204030204" pitchFamily="34" charset="0"/>
                        </a:rPr>
                        <a:t>Secretary</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286412529"/>
                  </a:ext>
                </a:extLst>
              </a:tr>
              <a:tr h="134066">
                <a:tc gridSpan="2">
                  <a:txBody>
                    <a:bodyPr/>
                    <a:lstStyle/>
                    <a:p>
                      <a:r>
                        <a:rPr lang="en-US" sz="900">
                          <a:effectLst/>
                          <a:latin typeface="Segoe UI" panose="020F0502020204030204" pitchFamily="34" charset="0"/>
                          <a:hlinkClick r:id="rId16"/>
                        </a:rPr>
                        <a:t>Lee Anderson</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tc>
                  <a:txBody>
                    <a:bodyPr/>
                    <a:lstStyle/>
                    <a:p>
                      <a:r>
                        <a:rPr lang="en-US" sz="900">
                          <a:effectLst/>
                          <a:latin typeface="Segoe UI" panose="020F0502020204030204" pitchFamily="34" charset="0"/>
                        </a:rPr>
                        <a:t>24th</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Segoe UI" panose="020F0502020204030204" pitchFamily="34" charset="0"/>
                        </a:rPr>
                        <a:t>Ex-Officio</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634414515"/>
                  </a:ext>
                </a:extLst>
              </a:tr>
              <a:tr h="134066">
                <a:tc gridSpan="2">
                  <a:txBody>
                    <a:bodyPr/>
                    <a:lstStyle/>
                    <a:p>
                      <a:r>
                        <a:rPr lang="en-US" sz="900">
                          <a:effectLst/>
                          <a:latin typeface="Segoe UI" panose="020F0502020204030204" pitchFamily="34" charset="0"/>
                          <a:hlinkClick r:id="rId17"/>
                        </a:rPr>
                        <a:t>Tonya Anderson</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tc>
                  <a:txBody>
                    <a:bodyPr/>
                    <a:lstStyle/>
                    <a:p>
                      <a:r>
                        <a:rPr lang="en-US" sz="900">
                          <a:effectLst/>
                          <a:latin typeface="Segoe UI" panose="020F0502020204030204" pitchFamily="34" charset="0"/>
                        </a:rPr>
                        <a:t>43rd</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Segoe UI" panose="020F0502020204030204" pitchFamily="34" charset="0"/>
                        </a:rPr>
                        <a:t>Member</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991733491"/>
                  </a:ext>
                </a:extLst>
              </a:tr>
              <a:tr h="134066">
                <a:tc gridSpan="2">
                  <a:txBody>
                    <a:bodyPr/>
                    <a:lstStyle/>
                    <a:p>
                      <a:r>
                        <a:rPr lang="en-US" sz="900">
                          <a:effectLst/>
                          <a:latin typeface="Segoe UI" panose="020F0502020204030204" pitchFamily="34" charset="0"/>
                          <a:hlinkClick r:id="rId18"/>
                        </a:rPr>
                        <a:t>Brandon Beach</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tc>
                  <a:txBody>
                    <a:bodyPr/>
                    <a:lstStyle/>
                    <a:p>
                      <a:r>
                        <a:rPr lang="en-US" sz="900">
                          <a:effectLst/>
                          <a:latin typeface="Segoe UI" panose="020F0502020204030204" pitchFamily="34" charset="0"/>
                        </a:rPr>
                        <a:t>21st</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Segoe UI" panose="020F0502020204030204" pitchFamily="34" charset="0"/>
                        </a:rPr>
                        <a:t>Member</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607182261"/>
                  </a:ext>
                </a:extLst>
              </a:tr>
              <a:tr h="134066">
                <a:tc gridSpan="2">
                  <a:txBody>
                    <a:bodyPr/>
                    <a:lstStyle/>
                    <a:p>
                      <a:r>
                        <a:rPr lang="en-US" sz="900">
                          <a:effectLst/>
                          <a:latin typeface="Segoe UI" panose="020F0502020204030204" pitchFamily="34" charset="0"/>
                          <a:hlinkClick r:id="rId19"/>
                        </a:rPr>
                        <a:t>Frank Ginn</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tc>
                  <a:txBody>
                    <a:bodyPr/>
                    <a:lstStyle/>
                    <a:p>
                      <a:r>
                        <a:rPr lang="en-US" sz="900">
                          <a:effectLst/>
                          <a:latin typeface="Segoe UI" panose="020F0502020204030204" pitchFamily="34" charset="0"/>
                        </a:rPr>
                        <a:t>47th</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Segoe UI" panose="020F0502020204030204" pitchFamily="34" charset="0"/>
                        </a:rPr>
                        <a:t>Member</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094215395"/>
                  </a:ext>
                </a:extLst>
              </a:tr>
              <a:tr h="134066">
                <a:tc gridSpan="2">
                  <a:txBody>
                    <a:bodyPr/>
                    <a:lstStyle/>
                    <a:p>
                      <a:r>
                        <a:rPr lang="en-US" sz="900">
                          <a:effectLst/>
                          <a:latin typeface="Segoe UI" panose="020F0502020204030204" pitchFamily="34" charset="0"/>
                          <a:hlinkClick r:id="rId20"/>
                        </a:rPr>
                        <a:t>Donzella James</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tc>
                  <a:txBody>
                    <a:bodyPr/>
                    <a:lstStyle/>
                    <a:p>
                      <a:r>
                        <a:rPr lang="en-US" sz="900">
                          <a:effectLst/>
                          <a:latin typeface="Segoe UI" panose="020F0502020204030204" pitchFamily="34" charset="0"/>
                        </a:rPr>
                        <a:t>35th</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Segoe UI" panose="020F0502020204030204" pitchFamily="34" charset="0"/>
                        </a:rPr>
                        <a:t>Member</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167617625"/>
                  </a:ext>
                </a:extLst>
              </a:tr>
              <a:tr h="134066">
                <a:tc gridSpan="2">
                  <a:txBody>
                    <a:bodyPr/>
                    <a:lstStyle/>
                    <a:p>
                      <a:r>
                        <a:rPr lang="en-US" sz="900">
                          <a:effectLst/>
                          <a:latin typeface="Segoe UI" panose="020F0502020204030204" pitchFamily="34" charset="0"/>
                          <a:hlinkClick r:id="rId21"/>
                        </a:rPr>
                        <a:t>Harold Jones II</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tc>
                  <a:txBody>
                    <a:bodyPr/>
                    <a:lstStyle/>
                    <a:p>
                      <a:r>
                        <a:rPr lang="en-US" sz="900">
                          <a:effectLst/>
                          <a:latin typeface="Segoe UI" panose="020F0502020204030204" pitchFamily="34" charset="0"/>
                        </a:rPr>
                        <a:t>22nd</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Segoe UI" panose="020F0502020204030204" pitchFamily="34" charset="0"/>
                        </a:rPr>
                        <a:t>Member</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009741208"/>
                  </a:ext>
                </a:extLst>
              </a:tr>
              <a:tr h="134066">
                <a:tc gridSpan="2">
                  <a:txBody>
                    <a:bodyPr/>
                    <a:lstStyle/>
                    <a:p>
                      <a:r>
                        <a:rPr lang="en-US" sz="900" dirty="0">
                          <a:effectLst/>
                          <a:latin typeface="Segoe UI" panose="020F0502020204030204" pitchFamily="34" charset="0"/>
                          <a:hlinkClick r:id="rId22"/>
                        </a:rPr>
                        <a:t>Jeff Mullis</a:t>
                      </a:r>
                      <a:endParaRPr lang="en-US" sz="1400" dirty="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tc>
                  <a:txBody>
                    <a:bodyPr/>
                    <a:lstStyle/>
                    <a:p>
                      <a:r>
                        <a:rPr lang="en-US" sz="900">
                          <a:effectLst/>
                          <a:latin typeface="Segoe UI" panose="020F0502020204030204" pitchFamily="34" charset="0"/>
                        </a:rPr>
                        <a:t>53rd</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Segoe UI" panose="020F0502020204030204" pitchFamily="34" charset="0"/>
                        </a:rPr>
                        <a:t>Member</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838530222"/>
                  </a:ext>
                </a:extLst>
              </a:tr>
              <a:tr h="134066">
                <a:tc gridSpan="2">
                  <a:txBody>
                    <a:bodyPr/>
                    <a:lstStyle/>
                    <a:p>
                      <a:r>
                        <a:rPr lang="en-US" sz="900">
                          <a:effectLst/>
                          <a:latin typeface="Segoe UI" panose="020F0502020204030204" pitchFamily="34" charset="0"/>
                          <a:hlinkClick r:id="rId23"/>
                        </a:rPr>
                        <a:t>Sheikh Rahman</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tc>
                  <a:txBody>
                    <a:bodyPr/>
                    <a:lstStyle/>
                    <a:p>
                      <a:r>
                        <a:rPr lang="en-US" sz="900">
                          <a:effectLst/>
                          <a:latin typeface="Segoe UI" panose="020F0502020204030204" pitchFamily="34" charset="0"/>
                        </a:rPr>
                        <a:t>5th</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Segoe UI" panose="020F0502020204030204" pitchFamily="34" charset="0"/>
                        </a:rPr>
                        <a:t>Member</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623062741"/>
                  </a:ext>
                </a:extLst>
              </a:tr>
              <a:tr h="134066">
                <a:tc gridSpan="2">
                  <a:txBody>
                    <a:bodyPr/>
                    <a:lstStyle/>
                    <a:p>
                      <a:r>
                        <a:rPr lang="en-US" sz="900">
                          <a:effectLst/>
                          <a:latin typeface="Segoe UI" panose="020F0502020204030204" pitchFamily="34" charset="0"/>
                          <a:hlinkClick r:id="rId24"/>
                        </a:rPr>
                        <a:t>Carden Summers</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hMerge="1">
                  <a:txBody>
                    <a:bodyPr/>
                    <a:lstStyle/>
                    <a:p>
                      <a:endParaRPr lang="en-US"/>
                    </a:p>
                  </a:txBody>
                  <a:tcPr/>
                </a:tc>
                <a:tc>
                  <a:txBody>
                    <a:bodyPr/>
                    <a:lstStyle/>
                    <a:p>
                      <a:r>
                        <a:rPr lang="en-US" sz="900">
                          <a:effectLst/>
                          <a:latin typeface="Segoe UI" panose="020F0502020204030204" pitchFamily="34" charset="0"/>
                        </a:rPr>
                        <a:t>13th</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tc>
                  <a:txBody>
                    <a:bodyPr/>
                    <a:lstStyle/>
                    <a:p>
                      <a:r>
                        <a:rPr lang="en-US" sz="900">
                          <a:effectLst/>
                          <a:latin typeface="Segoe UI" panose="020F0502020204030204" pitchFamily="34" charset="0"/>
                        </a:rPr>
                        <a:t>Member</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260656993"/>
                  </a:ext>
                </a:extLst>
              </a:tr>
              <a:tr h="134066">
                <a:tc gridSpan="2">
                  <a:txBody>
                    <a:bodyPr/>
                    <a:lstStyle/>
                    <a:p>
                      <a:r>
                        <a:rPr lang="en-US" sz="900">
                          <a:effectLst/>
                          <a:latin typeface="Segoe UI" panose="020F0502020204030204" pitchFamily="34" charset="0"/>
                          <a:hlinkClick r:id="rId25"/>
                        </a:rPr>
                        <a:t>Horacena Tate</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r>
                        <a:rPr lang="en-US" sz="900">
                          <a:effectLst/>
                          <a:latin typeface="Segoe UI" panose="020F0502020204030204" pitchFamily="34" charset="0"/>
                        </a:rPr>
                        <a:t>38th</a:t>
                      </a:r>
                      <a:endParaRPr lang="en-US" sz="140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a:noFill/>
                    </a:lnB>
                    <a:solidFill>
                      <a:srgbClr val="FFFFFF"/>
                    </a:solidFill>
                  </a:tcPr>
                </a:tc>
                <a:tc>
                  <a:txBody>
                    <a:bodyPr/>
                    <a:lstStyle/>
                    <a:p>
                      <a:r>
                        <a:rPr lang="en-US" sz="900" dirty="0">
                          <a:effectLst/>
                          <a:latin typeface="Segoe UI" panose="020F0502020204030204" pitchFamily="34" charset="0"/>
                        </a:rPr>
                        <a:t>Member</a:t>
                      </a:r>
                      <a:endParaRPr lang="en-US" sz="1400" dirty="0">
                        <a:effectLst/>
                      </a:endParaRPr>
                    </a:p>
                  </a:txBody>
                  <a:tcPr marL="2138" marR="2138" marT="2138" marB="2138">
                    <a:lnL>
                      <a:noFill/>
                    </a:lnL>
                    <a:lnR>
                      <a:noFill/>
                    </a:lnR>
                    <a:lnT w="12700"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33292281"/>
                  </a:ext>
                </a:extLst>
              </a:tr>
            </a:tbl>
          </a:graphicData>
        </a:graphic>
      </p:graphicFrame>
      <p:sp>
        <p:nvSpPr>
          <p:cNvPr id="5" name="Rectangle 1">
            <a:extLst>
              <a:ext uri="{FF2B5EF4-FFF2-40B4-BE49-F238E27FC236}">
                <a16:creationId xmlns:a16="http://schemas.microsoft.com/office/drawing/2014/main" id="{EB04D3BE-EB3D-334D-86F4-486C88C1E4E8}"/>
              </a:ext>
            </a:extLst>
          </p:cNvPr>
          <p:cNvSpPr>
            <a:spLocks noChangeArrowheads="1"/>
          </p:cNvSpPr>
          <p:nvPr/>
        </p:nvSpPr>
        <p:spPr bwMode="auto">
          <a:xfrm>
            <a:off x="1815925" y="1590056"/>
            <a:ext cx="595413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212121"/>
                </a:solidFill>
                <a:effectLst/>
                <a:latin typeface="Calibri" panose="020F0502020204030204" pitchFamily="34" charset="0"/>
              </a:rPr>
              <a:t>Appropriations - Economic Development Subcommittee – House</a:t>
            </a:r>
            <a:endParaRPr kumimoji="0" lang="en-US" altLang="en-US" b="0" i="1" u="none" strike="noStrike" cap="none" normalizeH="0" baseline="0" dirty="0">
              <a:ln>
                <a:noFill/>
              </a:ln>
              <a:solidFill>
                <a:schemeClr val="tx1"/>
              </a:solidFill>
              <a:effectLst/>
            </a:endParaRPr>
          </a:p>
        </p:txBody>
      </p:sp>
      <p:sp>
        <p:nvSpPr>
          <p:cNvPr id="8" name="Rectangle 1">
            <a:extLst>
              <a:ext uri="{FF2B5EF4-FFF2-40B4-BE49-F238E27FC236}">
                <a16:creationId xmlns:a16="http://schemas.microsoft.com/office/drawing/2014/main" id="{0F8A8056-5353-E540-BCEC-FF7D3DA62615}"/>
              </a:ext>
            </a:extLst>
          </p:cNvPr>
          <p:cNvSpPr>
            <a:spLocks noChangeArrowheads="1"/>
          </p:cNvSpPr>
          <p:nvPr/>
        </p:nvSpPr>
        <p:spPr bwMode="auto">
          <a:xfrm>
            <a:off x="1788322" y="3653992"/>
            <a:ext cx="6009337"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212121"/>
                </a:solidFill>
                <a:effectLst/>
                <a:latin typeface="Calibri" panose="020F0502020204030204" pitchFamily="34" charset="0"/>
              </a:rPr>
              <a:t>Appropriations - Economic Development Subcommittee – Senate</a:t>
            </a:r>
            <a:endParaRPr kumimoji="0" lang="en-US" altLang="en-US" b="0" i="1"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060086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0" y="630911"/>
            <a:ext cx="9363261" cy="923330"/>
          </a:xfrm>
          <a:prstGeom prst="rect">
            <a:avLst/>
          </a:prstGeom>
          <a:noFill/>
        </p:spPr>
        <p:txBody>
          <a:bodyPr wrap="square" rtlCol="0">
            <a:spAutoFit/>
          </a:bodyPr>
          <a:lstStyle/>
          <a:p>
            <a:pPr algn="ctr"/>
            <a:r>
              <a:rPr lang="en-US" sz="54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House Bill 99</a:t>
            </a:r>
            <a:endParaRPr lang="en-US" sz="54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2419" y="1797629"/>
            <a:ext cx="9428739"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“Restroom Access Act”</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Allows persons with eligible medical conditions to use restrooms at retail establishments</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Eligible medical conditions include Crohn’s Disease, ulcerative colitis, any other inflammatory bowel disease, irritable bowel syndrome, or any other medical condition that requires the immediate access to a toilet facility</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161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0" y="1214571"/>
            <a:ext cx="9363261" cy="923330"/>
          </a:xfrm>
          <a:prstGeom prst="rect">
            <a:avLst/>
          </a:prstGeom>
          <a:noFill/>
        </p:spPr>
        <p:txBody>
          <a:bodyPr wrap="square" rtlCol="0">
            <a:spAutoFit/>
          </a:bodyPr>
          <a:lstStyle/>
          <a:p>
            <a:pPr algn="ctr"/>
            <a:r>
              <a:rPr lang="en-US" sz="54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Support of Legislation</a:t>
            </a:r>
            <a:endParaRPr lang="en-US" sz="54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2419" y="2381289"/>
            <a:ext cx="9428739" cy="2246769"/>
          </a:xfrm>
          <a:prstGeom prst="rect">
            <a:avLst/>
          </a:prstGeom>
          <a:noFill/>
        </p:spPr>
        <p:txBody>
          <a:bodyPr wrap="square" rtlCol="0">
            <a:spAutoFit/>
          </a:bodyPr>
          <a:lstStyle/>
          <a:p>
            <a:r>
              <a:rPr lang="en-US" sz="4400" dirty="0">
                <a:latin typeface="Arial Rounded MT Bold" panose="020F0704030504030204" pitchFamily="34" charset="0"/>
                <a:cs typeface="Arial" panose="020B0604020202020204" pitchFamily="34" charset="0"/>
              </a:rPr>
              <a:t>HB 204</a:t>
            </a:r>
            <a:endParaRPr lang="en-US" sz="3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Provide state civil rights law protecting individuals from discrimination in housing, public accommodations, and employment.</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106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895451" y="4102417"/>
            <a:ext cx="8378551" cy="1096899"/>
          </a:xfrm>
        </p:spPr>
        <p:txBody>
          <a:bodyPr>
            <a:normAutofit/>
          </a:bodyPr>
          <a:lstStyle/>
          <a:p>
            <a:pPr algn="l"/>
            <a:r>
              <a:rPr lang="en-US" sz="2800" b="1" dirty="0">
                <a:solidFill>
                  <a:schemeClr val="tx1"/>
                </a:solidFill>
                <a:latin typeface="Arial Rounded MT Bold" panose="020F0704030504030204" pitchFamily="34" charset="0"/>
                <a:cs typeface="Calibri Light" panose="020F0302020204030204" pitchFamily="34" charset="0"/>
              </a:rPr>
              <a:t>Maggie Frederick - </a:t>
            </a:r>
            <a:r>
              <a:rPr lang="en-US" sz="2800" i="1" dirty="0">
                <a:solidFill>
                  <a:schemeClr val="tx1"/>
                </a:solidFill>
                <a:latin typeface="Arial Rounded MT Bold" panose="020F0704030504030204" pitchFamily="34" charset="0"/>
                <a:cs typeface="Calibri Light" panose="020F0302020204030204" pitchFamily="34" charset="0"/>
              </a:rPr>
              <a:t>Housing Policy Coordinator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175562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111362" y="713799"/>
            <a:ext cx="947474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Interpreters provided by:</a:t>
            </a:r>
            <a:endParaRPr lang="en-US" sz="5400"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351C7F3-04C9-4A05-8EB2-BEA9B3EFDA07}"/>
              </a:ext>
            </a:extLst>
          </p:cNvPr>
          <p:cNvPicPr>
            <a:picLocks noChangeAspect="1"/>
          </p:cNvPicPr>
          <p:nvPr/>
        </p:nvPicPr>
        <p:blipFill rotWithShape="1">
          <a:blip r:embed="rId3"/>
          <a:srcRect t="10146" b="14086"/>
          <a:stretch/>
        </p:blipFill>
        <p:spPr>
          <a:xfrm>
            <a:off x="1476882" y="1906485"/>
            <a:ext cx="6743700" cy="4087606"/>
          </a:xfrm>
          <a:prstGeom prst="rect">
            <a:avLst/>
          </a:prstGeom>
        </p:spPr>
      </p:pic>
    </p:spTree>
    <p:extLst>
      <p:ext uri="{BB962C8B-B14F-4D97-AF65-F5344CB8AC3E}">
        <p14:creationId xmlns:p14="http://schemas.microsoft.com/office/powerpoint/2010/main" val="2354175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0" y="813660"/>
            <a:ext cx="9503300" cy="646331"/>
          </a:xfrm>
          <a:prstGeom prst="rect">
            <a:avLst/>
          </a:prstGeom>
          <a:noFill/>
        </p:spPr>
        <p:txBody>
          <a:bodyPr wrap="square" rtlCol="0">
            <a:spAutoFit/>
          </a:bodyPr>
          <a:lstStyle/>
          <a:p>
            <a:pPr algn="ctr"/>
            <a:r>
              <a:rPr lang="en-US" sz="36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AFFORDABLE HOUSING LEGISLATION</a:t>
            </a:r>
            <a:endParaRPr lang="en-US" sz="36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15456" y="1828562"/>
            <a:ext cx="9262707" cy="3200876"/>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HB 346 - </a:t>
            </a:r>
            <a:r>
              <a:rPr lang="en-US" sz="3200" b="1" i="1" dirty="0">
                <a:latin typeface="Arial" panose="020B0604020202020204" pitchFamily="34" charset="0"/>
                <a:cs typeface="Arial" panose="020B0604020202020204" pitchFamily="34" charset="0"/>
              </a:rPr>
              <a:t>Healthy Housing</a:t>
            </a:r>
          </a:p>
          <a:p>
            <a:endParaRPr lang="en-US" sz="1000" b="1" i="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Prohibits retaliatory eviction of tenants complaining to code enforcement of unsafe and unhealthy rental housing conditions.  </a:t>
            </a:r>
          </a:p>
          <a:p>
            <a:pPr marL="742950" lvl="1"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Status: Passed the House; Senate Judiciary Committee.</a:t>
            </a:r>
          </a:p>
        </p:txBody>
      </p:sp>
    </p:spTree>
    <p:extLst>
      <p:ext uri="{BB962C8B-B14F-4D97-AF65-F5344CB8AC3E}">
        <p14:creationId xmlns:p14="http://schemas.microsoft.com/office/powerpoint/2010/main" val="2567226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111362" y="270951"/>
            <a:ext cx="9363261" cy="954107"/>
          </a:xfrm>
          <a:prstGeom prst="rect">
            <a:avLst/>
          </a:prstGeom>
          <a:noFill/>
        </p:spPr>
        <p:txBody>
          <a:bodyPr wrap="square" rtlCol="0">
            <a:spAutoFit/>
          </a:bodyPr>
          <a:lstStyle/>
          <a:p>
            <a:pPr algn="ctr"/>
            <a:r>
              <a:rPr lang="en-US" sz="2800" dirty="0">
                <a:hlinkClick r:id="rId3"/>
              </a:rPr>
              <a:t>Housing Day at the Capitol 2021 – Georgia Advancing Communities Together, Inc. (georgiaact.org)</a:t>
            </a:r>
            <a:endParaRPr lang="en-US" sz="2800" dirty="0"/>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1210" y="1578641"/>
            <a:ext cx="8326876" cy="4893647"/>
          </a:xfrm>
          <a:prstGeom prst="rect">
            <a:avLst/>
          </a:prstGeom>
          <a:noFill/>
        </p:spPr>
        <p:txBody>
          <a:bodyPr wrap="square" rtlCol="0">
            <a:spAutoFit/>
          </a:bodyPr>
          <a:lstStyle/>
          <a:p>
            <a:r>
              <a:rPr lang="en-US" sz="2400" dirty="0"/>
              <a:t>OUR HOMES, OUR CHILDREN:</a:t>
            </a:r>
          </a:p>
          <a:p>
            <a:r>
              <a:rPr lang="en-US" sz="2400" dirty="0"/>
              <a:t>2021 Virtual Housing Day at the Capitol</a:t>
            </a:r>
          </a:p>
          <a:p>
            <a:endParaRPr lang="en-US" sz="2400" dirty="0"/>
          </a:p>
          <a:p>
            <a:r>
              <a:rPr lang="en-US" sz="2400" dirty="0"/>
              <a:t>Hosted by Georgia Advancing Communities Together, Inc., Enterprise Community Partners, Georgia </a:t>
            </a:r>
            <a:r>
              <a:rPr lang="en-US" sz="2400" dirty="0" err="1"/>
              <a:t>STAND-Up</a:t>
            </a:r>
            <a:r>
              <a:rPr lang="en-US" sz="2400" dirty="0"/>
              <a:t>, the Empire Board of </a:t>
            </a:r>
            <a:r>
              <a:rPr lang="en-US" sz="2400" dirty="0" err="1"/>
              <a:t>Realtists</a:t>
            </a:r>
            <a:r>
              <a:rPr lang="en-US" sz="2400" dirty="0"/>
              <a:t>, and the Georgia Supportive Housing Association</a:t>
            </a:r>
          </a:p>
          <a:p>
            <a:r>
              <a:rPr lang="en-US" sz="2400" dirty="0"/>
              <a:t> </a:t>
            </a:r>
          </a:p>
          <a:p>
            <a:r>
              <a:rPr lang="en-US" sz="2400" dirty="0"/>
              <a:t>Wednesday, February 24, 2021 from 10:00 AM to 12:00 PM (EST)</a:t>
            </a:r>
          </a:p>
          <a:p>
            <a:r>
              <a:rPr lang="en-US" sz="2400" dirty="0"/>
              <a:t>   </a:t>
            </a:r>
          </a:p>
          <a:p>
            <a:r>
              <a:rPr lang="en-US" sz="2400" dirty="0"/>
              <a:t>Registration link:</a:t>
            </a:r>
          </a:p>
          <a:p>
            <a:r>
              <a:rPr lang="en-US" sz="2400" dirty="0">
                <a:hlinkClick r:id="rId4"/>
              </a:rPr>
              <a:t>Meeting Registration - Zoom</a:t>
            </a:r>
            <a:endParaRPr lang="en-US" sz="2400" dirty="0"/>
          </a:p>
        </p:txBody>
      </p:sp>
    </p:spTree>
    <p:extLst>
      <p:ext uri="{BB962C8B-B14F-4D97-AF65-F5344CB8AC3E}">
        <p14:creationId xmlns:p14="http://schemas.microsoft.com/office/powerpoint/2010/main" val="6427727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895451" y="4102417"/>
            <a:ext cx="8378551" cy="1096899"/>
          </a:xfrm>
        </p:spPr>
        <p:txBody>
          <a:bodyPr>
            <a:normAutofit/>
          </a:bodyPr>
          <a:lstStyle/>
          <a:p>
            <a:pPr algn="l"/>
            <a:r>
              <a:rPr lang="en-US" sz="3200" b="1" dirty="0">
                <a:solidFill>
                  <a:schemeClr val="tx1"/>
                </a:solidFill>
                <a:latin typeface="Arial Rounded MT Bold" panose="020F0704030504030204" pitchFamily="34" charset="0"/>
                <a:cs typeface="Calibri Light" panose="020F0302020204030204" pitchFamily="34" charset="0"/>
              </a:rPr>
              <a:t>Jordan Hall – </a:t>
            </a:r>
            <a:r>
              <a:rPr lang="en-US" sz="3200" i="1" dirty="0">
                <a:solidFill>
                  <a:schemeClr val="tx1"/>
                </a:solidFill>
                <a:latin typeface="Arial Rounded MT Bold" panose="020F0704030504030204" pitchFamily="34" charset="0"/>
                <a:cs typeface="Calibri Light" panose="020F0302020204030204" pitchFamily="34" charset="0"/>
              </a:rPr>
              <a:t>Mobility Policy Coordinator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339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0" y="546282"/>
            <a:ext cx="9363261" cy="830997"/>
          </a:xfrm>
          <a:prstGeom prst="rect">
            <a:avLst/>
          </a:prstGeom>
          <a:noFill/>
        </p:spPr>
        <p:txBody>
          <a:bodyPr wrap="square" rtlCol="0">
            <a:spAutoFit/>
          </a:bodyPr>
          <a:lstStyle/>
          <a:p>
            <a:pPr algn="ctr"/>
            <a:r>
              <a:rPr lang="en-US" sz="48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ITS4US Complete Trip Project</a:t>
            </a:r>
            <a:endParaRPr lang="en-US" sz="48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4837" y="1527826"/>
            <a:ext cx="8817684" cy="4524315"/>
          </a:xfrm>
          <a:prstGeom prst="rect">
            <a:avLst/>
          </a:prstGeom>
          <a:noFill/>
        </p:spPr>
        <p:txBody>
          <a:bodyPr wrap="square" rtlCol="0">
            <a:spAutoFit/>
          </a:bodyPr>
          <a:lstStyle/>
          <a:p>
            <a:r>
              <a:rPr lang="en-US" dirty="0"/>
              <a:t>The purpose of the project is to give riders with mobility needs furthers assistance within their travel. This includes helping navigate trips across county lines using coordination software. Other project features include:</a:t>
            </a:r>
            <a:br>
              <a:rPr lang="en-US" sz="3200" dirty="0"/>
            </a:br>
            <a:endParaRPr lang="en-US" dirty="0"/>
          </a:p>
          <a:p>
            <a:pPr marL="285750" indent="-285750">
              <a:buFont typeface="Arial" panose="020B0604020202020204" pitchFamily="34" charset="0"/>
              <a:buChar char="•"/>
            </a:pPr>
            <a:r>
              <a:rPr lang="en-US" dirty="0"/>
              <a:t>A mobile app, available in multiple languages, that helps all travelers safely cross intersections, request transit connections, and identify safe boarding/alighting locations</a:t>
            </a:r>
            <a:endParaRPr lang="en-US" sz="3200" dirty="0"/>
          </a:p>
          <a:p>
            <a:pPr marL="285750" indent="-285750">
              <a:buFont typeface="Arial" panose="020B0604020202020204" pitchFamily="34" charset="0"/>
              <a:buChar char="•"/>
            </a:pPr>
            <a:r>
              <a:rPr lang="en-US" dirty="0"/>
              <a:t>Wayfinding and navigation that incorporates all walking paths, providing more reliable connections</a:t>
            </a:r>
            <a:endParaRPr lang="en-US" sz="3200" dirty="0"/>
          </a:p>
          <a:p>
            <a:pPr marL="285750" indent="-285750">
              <a:buFont typeface="Arial" panose="020B0604020202020204" pitchFamily="34" charset="0"/>
              <a:buChar char="•"/>
            </a:pPr>
            <a:r>
              <a:rPr lang="en-US" dirty="0"/>
              <a:t>Tools that provide safe and efficient walking itineraries with building entry locations and landmarks, enhancing the travel experience for vulnerable road users</a:t>
            </a:r>
            <a:endParaRPr lang="en-US" sz="3200" dirty="0"/>
          </a:p>
          <a:p>
            <a:pPr marL="285750" indent="-285750">
              <a:buFont typeface="Arial" panose="020B0604020202020204" pitchFamily="34" charset="0"/>
              <a:buChar char="•"/>
            </a:pPr>
            <a:r>
              <a:rPr lang="en-US" dirty="0"/>
              <a:t>Routes that utilize sidewalk condition information and are tailored to the user’s specific needs</a:t>
            </a:r>
            <a:endParaRPr lang="en-US" sz="3200" dirty="0"/>
          </a:p>
          <a:p>
            <a:pPr marL="285750" indent="-285750">
              <a:buFont typeface="Arial" panose="020B0604020202020204" pitchFamily="34" charset="0"/>
              <a:buChar char="•"/>
            </a:pPr>
            <a:r>
              <a:rPr lang="en-US" dirty="0"/>
              <a:t>A prioritization system that gives buses running behind schedule higher priority when a vulnerable road user is on the bus or waiting at a stop  </a:t>
            </a:r>
            <a:endParaRPr lang="en-US" sz="3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EA44560-1323-4C41-A4AC-B80195B5DDD5}"/>
              </a:ext>
            </a:extLst>
          </p:cNvPr>
          <p:cNvPicPr>
            <a:picLocks noChangeAspect="1"/>
          </p:cNvPicPr>
          <p:nvPr/>
        </p:nvPicPr>
        <p:blipFill>
          <a:blip r:embed="rId3"/>
          <a:stretch>
            <a:fillRect/>
          </a:stretch>
        </p:blipFill>
        <p:spPr>
          <a:xfrm>
            <a:off x="9558488" y="5648684"/>
            <a:ext cx="2498264" cy="1023274"/>
          </a:xfrm>
          <a:prstGeom prst="rect">
            <a:avLst/>
          </a:prstGeom>
        </p:spPr>
      </p:pic>
      <p:pic>
        <p:nvPicPr>
          <p:cNvPr id="9" name="Picture 8">
            <a:extLst>
              <a:ext uri="{FF2B5EF4-FFF2-40B4-BE49-F238E27FC236}">
                <a16:creationId xmlns:a16="http://schemas.microsoft.com/office/drawing/2014/main" id="{3CEFD326-7827-EC42-AEF6-02DE29FD617D}"/>
              </a:ext>
            </a:extLst>
          </p:cNvPr>
          <p:cNvPicPr>
            <a:picLocks noChangeAspect="1"/>
          </p:cNvPicPr>
          <p:nvPr/>
        </p:nvPicPr>
        <p:blipFill>
          <a:blip r:embed="rId4"/>
          <a:stretch>
            <a:fillRect/>
          </a:stretch>
        </p:blipFill>
        <p:spPr>
          <a:xfrm>
            <a:off x="10468857" y="4853058"/>
            <a:ext cx="1427198" cy="609583"/>
          </a:xfrm>
          <a:prstGeom prst="rect">
            <a:avLst/>
          </a:prstGeom>
        </p:spPr>
      </p:pic>
    </p:spTree>
    <p:extLst>
      <p:ext uri="{BB962C8B-B14F-4D97-AF65-F5344CB8AC3E}">
        <p14:creationId xmlns:p14="http://schemas.microsoft.com/office/powerpoint/2010/main" val="2148807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86383" y="408190"/>
            <a:ext cx="8764504" cy="2431435"/>
          </a:xfrm>
          <a:prstGeom prst="rect">
            <a:avLst/>
          </a:prstGeom>
          <a:noFill/>
        </p:spPr>
        <p:txBody>
          <a:bodyPr wrap="square" rtlCol="0">
            <a:spAutoFit/>
          </a:bodyPr>
          <a:lstStyle/>
          <a:p>
            <a:pPr algn="ctr"/>
            <a:r>
              <a:rPr lang="en-US" dirty="0"/>
              <a:t>The University of Georgia Institute on Human Development and Disability –</a:t>
            </a:r>
          </a:p>
          <a:p>
            <a:pPr algn="ctr"/>
            <a:endParaRPr lang="en-US" sz="1400" dirty="0"/>
          </a:p>
          <a:p>
            <a:pPr algn="ctr"/>
            <a:r>
              <a:rPr lang="en-US" sz="1400" dirty="0"/>
              <a:t>In an effort to increase awareness of the need for transit the Statewide Independent Living Council‘s Mobility Coordinator has had the honor of participating in videos highlighting the need for transportation. The video below is from The University of Georgia Institute on Human Development and Disability. It is meant to highlight the needs for transportation in regard to employment and economic growth. We encourage that this video and videos like it be shared with the Georgia Legislators. Representative Rick </a:t>
            </a:r>
            <a:r>
              <a:rPr lang="en-US" sz="1400" dirty="0" err="1"/>
              <a:t>Jasperse</a:t>
            </a:r>
            <a:r>
              <a:rPr lang="en-US" sz="1400" dirty="0"/>
              <a:t> and Senator Frank Ginn are the new Chairmen of the Transportation Committees.</a:t>
            </a:r>
            <a:br>
              <a:rPr lang="en-US" dirty="0"/>
            </a:br>
            <a:br>
              <a:rPr lang="en-US" dirty="0"/>
            </a:br>
            <a:r>
              <a:rPr lang="en-US" dirty="0">
                <a:hlinkClick r:id="rId4"/>
              </a:rPr>
              <a:t>https://</a:t>
            </a:r>
            <a:r>
              <a:rPr lang="en-US" dirty="0" err="1">
                <a:hlinkClick r:id="rId4"/>
              </a:rPr>
              <a:t>www.fcs.uga.edu</a:t>
            </a:r>
            <a:r>
              <a:rPr lang="en-US" dirty="0">
                <a:hlinkClick r:id="rId4"/>
              </a:rPr>
              <a:t>/</a:t>
            </a:r>
            <a:r>
              <a:rPr lang="en-US" dirty="0" err="1">
                <a:hlinkClick r:id="rId4"/>
              </a:rPr>
              <a:t>ihdd</a:t>
            </a:r>
            <a:r>
              <a:rPr lang="en-US" dirty="0">
                <a:hlinkClick r:id="rId4"/>
              </a:rPr>
              <a:t>/transportation-project</a:t>
            </a:r>
            <a:endParaRPr lang="en-US" dirty="0"/>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pic>
        <p:nvPicPr>
          <p:cNvPr id="2" name="Online Media 1" descr="IHDD Transportation film">
            <a:hlinkClick r:id="" action="ppaction://media"/>
            <a:extLst>
              <a:ext uri="{FF2B5EF4-FFF2-40B4-BE49-F238E27FC236}">
                <a16:creationId xmlns:a16="http://schemas.microsoft.com/office/drawing/2014/main" id="{F08C7EC1-C9C7-704F-B97C-E9366F75776E}"/>
              </a:ext>
            </a:extLst>
          </p:cNvPr>
          <p:cNvPicPr>
            <a:picLocks noRot="1" noChangeAspect="1"/>
          </p:cNvPicPr>
          <p:nvPr>
            <a:videoFile r:link="rId1"/>
          </p:nvPr>
        </p:nvPicPr>
        <p:blipFill>
          <a:blip r:embed="rId5"/>
          <a:stretch>
            <a:fillRect/>
          </a:stretch>
        </p:blipFill>
        <p:spPr>
          <a:xfrm>
            <a:off x="1086692" y="2983149"/>
            <a:ext cx="6341630" cy="3583021"/>
          </a:xfrm>
          <a:prstGeom prst="rect">
            <a:avLst/>
          </a:prstGeom>
        </p:spPr>
      </p:pic>
    </p:spTree>
    <p:extLst>
      <p:ext uri="{BB962C8B-B14F-4D97-AF65-F5344CB8AC3E}">
        <p14:creationId xmlns:p14="http://schemas.microsoft.com/office/powerpoint/2010/main" val="2732154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655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05729" y="292560"/>
            <a:ext cx="8631267" cy="861774"/>
          </a:xfrm>
          <a:prstGeom prst="rect">
            <a:avLst/>
          </a:prstGeom>
          <a:noFill/>
        </p:spPr>
        <p:txBody>
          <a:bodyPr wrap="square" rtlCol="0">
            <a:spAutoFit/>
          </a:bodyPr>
          <a:lstStyle/>
          <a:p>
            <a:pPr algn="ctr"/>
            <a:r>
              <a:rPr lang="en-US" sz="50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HB 531</a:t>
            </a:r>
            <a:endParaRPr lang="en-US" sz="50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5729" y="1301877"/>
            <a:ext cx="8631267" cy="6401753"/>
          </a:xfrm>
          <a:prstGeom prst="rect">
            <a:avLst/>
          </a:prstGeom>
          <a:noFill/>
        </p:spPr>
        <p:txBody>
          <a:bodyPr wrap="square" rtlCol="0">
            <a:spAutoFit/>
          </a:bodyPr>
          <a:lstStyle/>
          <a:p>
            <a:pPr marL="285750" indent="-285750" fontAlgn="base">
              <a:buFont typeface="Arial" panose="020B0604020202020204" pitchFamily="34" charset="0"/>
              <a:buChar char="•"/>
            </a:pPr>
            <a:r>
              <a:rPr lang="en-US" sz="1900" dirty="0"/>
              <a:t>HB 531 would eliminate Sunday voting, which in 2020 was used by 71,764 of Georgia voters - 36.7% of whom are Black voters. Black voters made up 36.4% of the voters on the days that Barry Fleming wants to eliminate. </a:t>
            </a:r>
          </a:p>
          <a:p>
            <a:pPr marL="285750" indent="-285750" fontAlgn="base">
              <a:buFont typeface="Arial" panose="020B0604020202020204" pitchFamily="34" charset="0"/>
              <a:buChar char="•"/>
            </a:pPr>
            <a:r>
              <a:rPr lang="en-US" sz="1900" dirty="0"/>
              <a:t>In the 2020 general election, of the over 2.5 million Georgians who voted early in person, 9.9%, or over 250,000, voted on a weekend - these voters would face new restrictions under HB 531. 13% of AAPI voters who voted early and 11.8% of Black voters who voted early cast their ballots during weekend voting.  </a:t>
            </a:r>
          </a:p>
          <a:p>
            <a:pPr marL="285750" indent="-285750" fontAlgn="base">
              <a:buFont typeface="Arial" panose="020B0604020202020204" pitchFamily="34" charset="0"/>
              <a:buChar char="•"/>
            </a:pPr>
            <a:r>
              <a:rPr lang="en-US" sz="1900" dirty="0"/>
              <a:t>66,159 voted on the Saturday that would be eliminated by HB 531’s reduction of weekend voting, and 136,218 voted on Columbus Day, which would also be eliminated under HB 531.  </a:t>
            </a:r>
          </a:p>
          <a:p>
            <a:pPr marL="285750" indent="-285750" fontAlgn="base">
              <a:buFont typeface="Arial" panose="020B0604020202020204" pitchFamily="34" charset="0"/>
              <a:buChar char="•"/>
            </a:pPr>
            <a:r>
              <a:rPr lang="en-US" sz="1900" dirty="0"/>
              <a:t>In the 2020 general election, in 107 out of 159 Georgia counties, Black Georgians were more likely than white Georgians to vote on weekends instead of during the week - 11.8% of Black voters compared to only 8.6% of white voters. HB 531’s proposed elimination of Sunday voting and restriction of weekend voting would disproportionately and discriminatorily harm Black voters.  </a:t>
            </a:r>
          </a:p>
          <a:p>
            <a:pPr fontAlgn="base"/>
            <a:endParaRPr lang="en-US" dirty="0"/>
          </a:p>
          <a:p>
            <a:r>
              <a:rPr lang="en-US" dirty="0"/>
              <a:t> </a:t>
            </a:r>
          </a:p>
          <a:p>
            <a:pPr marL="285750" indent="-285750">
              <a:buFont typeface="Arial" panose="020B0604020202020204" pitchFamily="34" charset="0"/>
              <a:buChar char="•"/>
            </a:pP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874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05729" y="292560"/>
            <a:ext cx="8631267" cy="861774"/>
          </a:xfrm>
          <a:prstGeom prst="rect">
            <a:avLst/>
          </a:prstGeom>
          <a:noFill/>
        </p:spPr>
        <p:txBody>
          <a:bodyPr wrap="square" rtlCol="0">
            <a:spAutoFit/>
          </a:bodyPr>
          <a:lstStyle/>
          <a:p>
            <a:pPr algn="ctr"/>
            <a:r>
              <a:rPr lang="en-US" sz="50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HB 531</a:t>
            </a:r>
            <a:endParaRPr lang="en-US" sz="50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5729" y="1301877"/>
            <a:ext cx="8631267" cy="5093702"/>
          </a:xfrm>
          <a:prstGeom prst="rect">
            <a:avLst/>
          </a:prstGeom>
          <a:noFill/>
        </p:spPr>
        <p:txBody>
          <a:bodyPr wrap="square" rtlCol="0">
            <a:spAutoFit/>
          </a:bodyPr>
          <a:lstStyle/>
          <a:p>
            <a:pPr marL="342900" indent="-342900" fontAlgn="base">
              <a:buFont typeface="Arial" panose="020B0604020202020204" pitchFamily="34" charset="0"/>
              <a:buChar char="•"/>
            </a:pPr>
            <a:r>
              <a:rPr lang="en-US" dirty="0"/>
              <a:t>HB 531 would ban and criminalize offering food or water to voters. In 2020, voters faced hours-long wait times - some so long in summer temperatures and November voting lines that voters fainted, collapsed, and required medical attention. Line warming helps voters stay comfortable while waiting to vote, and banning it harms Georgia voters. </a:t>
            </a:r>
          </a:p>
          <a:p>
            <a:pPr marL="342900" indent="-342900" fontAlgn="base">
              <a:buFont typeface="Arial" panose="020B0604020202020204" pitchFamily="34" charset="0"/>
              <a:buChar char="•"/>
            </a:pPr>
            <a:r>
              <a:rPr lang="en-US" dirty="0"/>
              <a:t>Under HB 531, only provisional ballots cast in the correct precinct will be counted. This will significantly increase ballot rejections, and is a departure from existing practice - potentially costing many voters their right to vote.  </a:t>
            </a:r>
          </a:p>
          <a:p>
            <a:pPr marL="342900" indent="-342900" fontAlgn="base">
              <a:buFont typeface="Arial" panose="020B0604020202020204" pitchFamily="34" charset="0"/>
              <a:buChar char="•"/>
            </a:pPr>
            <a:r>
              <a:rPr lang="en-US" dirty="0"/>
              <a:t>HB 531 adds new photo ID requirements to vote by mail - requiring a copy of photo ID on the application if a voter has no driver’s license. This not only impacts voters who do not have a photo ID (disproportionately Black and brown voters) or access to a copier or printer to submit their ID, it also puts voters at increased risk of identity theft.  </a:t>
            </a:r>
          </a:p>
          <a:p>
            <a:pPr marL="342900" indent="-342900" fontAlgn="base">
              <a:buFont typeface="Arial" panose="020B0604020202020204" pitchFamily="34" charset="0"/>
              <a:buChar char="•"/>
            </a:pPr>
            <a:r>
              <a:rPr lang="en-US" dirty="0"/>
              <a:t>After the 2020 election cycle saw historically high use of mail voting, HB 531 proposes dramatically reduced timeframes for applying and mailing of mail ballots. It reduces the period to apply for an absentee ballot from 180 days by over half, to a maximum of only 78 days, and sets a minimum application deadline of 11 days before Election Day. </a:t>
            </a:r>
            <a:r>
              <a:rPr lang="en-US" sz="1900" dirty="0"/>
              <a:t> </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826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pageCurlDoub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05729" y="292560"/>
            <a:ext cx="8631267" cy="861774"/>
          </a:xfrm>
          <a:prstGeom prst="rect">
            <a:avLst/>
          </a:prstGeom>
          <a:noFill/>
        </p:spPr>
        <p:txBody>
          <a:bodyPr wrap="square" rtlCol="0">
            <a:spAutoFit/>
          </a:bodyPr>
          <a:lstStyle/>
          <a:p>
            <a:pPr algn="ctr"/>
            <a:r>
              <a:rPr lang="en-US" sz="50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HB 531</a:t>
            </a:r>
            <a:endParaRPr lang="en-US" sz="50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5729" y="1301877"/>
            <a:ext cx="8631267" cy="4801314"/>
          </a:xfrm>
          <a:prstGeom prst="rect">
            <a:avLst/>
          </a:prstGeom>
          <a:noFill/>
        </p:spPr>
        <p:txBody>
          <a:bodyPr wrap="square" rtlCol="0">
            <a:spAutoFit/>
          </a:bodyPr>
          <a:lstStyle/>
          <a:p>
            <a:pPr fontAlgn="base"/>
            <a:r>
              <a:rPr lang="en-US" b="1" dirty="0"/>
              <a:t>Talking Points for Volunteers calling state legislators:</a:t>
            </a:r>
            <a:r>
              <a:rPr lang="en-US" dirty="0"/>
              <a:t> </a:t>
            </a:r>
          </a:p>
          <a:p>
            <a:pPr fontAlgn="base"/>
            <a:endParaRPr lang="en-US" dirty="0"/>
          </a:p>
          <a:p>
            <a:pPr marL="285750" indent="-285750" fontAlgn="base">
              <a:buFont typeface="Arial" panose="020B0604020202020204" pitchFamily="34" charset="0"/>
              <a:buChar char="•"/>
            </a:pPr>
            <a:r>
              <a:rPr lang="en-US" dirty="0"/>
              <a:t>HB 531 would severely restrict voting rights in Georgia and hurt Georgia voters. These restrictions are dangerous, unnecessary, and disenfranchising. </a:t>
            </a:r>
          </a:p>
          <a:p>
            <a:pPr marL="285750" indent="-285750" fontAlgn="base">
              <a:buFont typeface="Arial" panose="020B0604020202020204" pitchFamily="34" charset="0"/>
              <a:buChar char="•"/>
            </a:pPr>
            <a:r>
              <a:rPr lang="en-US" dirty="0"/>
              <a:t>The rushed process of filing and hearing HB 531 cut Georgians out, and it’s outrageous to push a bill like this so quickly without a chance for the public to know, see, or comment on it.  </a:t>
            </a:r>
          </a:p>
          <a:p>
            <a:pPr marL="285750" indent="-285750" fontAlgn="base">
              <a:buFont typeface="Arial" panose="020B0604020202020204" pitchFamily="34" charset="0"/>
              <a:buChar char="•"/>
            </a:pPr>
            <a:r>
              <a:rPr lang="en-US" dirty="0"/>
              <a:t>This bill has been rushed through without scrutiny or review, and without time for legislators to properly read it or consider its implications.  </a:t>
            </a:r>
          </a:p>
          <a:p>
            <a:pPr marL="285750" indent="-285750" fontAlgn="base">
              <a:buFont typeface="Arial" panose="020B0604020202020204" pitchFamily="34" charset="0"/>
              <a:buChar char="•"/>
            </a:pPr>
            <a:r>
              <a:rPr lang="en-US" dirty="0"/>
              <a:t>Any consideration of this bill must slow the process - HB 531 would dramatically change many parts of our elections and voting process, and </a:t>
            </a:r>
            <a:r>
              <a:rPr lang="en-US" b="1" dirty="0"/>
              <a:t>must</a:t>
            </a:r>
            <a:r>
              <a:rPr lang="en-US" dirty="0"/>
              <a:t> be reviewed carefully to understand the legal ramifications of these changes.  </a:t>
            </a:r>
          </a:p>
          <a:p>
            <a:pPr marL="285750" indent="-285750" fontAlgn="base">
              <a:buFont typeface="Arial" panose="020B0604020202020204" pitchFamily="34" charset="0"/>
              <a:buChar char="•"/>
            </a:pPr>
            <a:r>
              <a:rPr lang="en-US" dirty="0"/>
              <a:t>HB 531 is seeking to fix nonexistent problems, and in many cases creates entirely new problems itself. The 2020 election saw historic participation; trying to restrict voting and access to voting now is patently transparent and unacceptable.  </a:t>
            </a:r>
          </a:p>
        </p:txBody>
      </p:sp>
    </p:spTree>
    <p:extLst>
      <p:ext uri="{BB962C8B-B14F-4D97-AF65-F5344CB8AC3E}">
        <p14:creationId xmlns:p14="http://schemas.microsoft.com/office/powerpoint/2010/main" val="38022154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05729" y="292560"/>
            <a:ext cx="8631267" cy="861774"/>
          </a:xfrm>
          <a:prstGeom prst="rect">
            <a:avLst/>
          </a:prstGeom>
          <a:noFill/>
        </p:spPr>
        <p:txBody>
          <a:bodyPr wrap="square" rtlCol="0">
            <a:spAutoFit/>
          </a:bodyPr>
          <a:lstStyle/>
          <a:p>
            <a:pPr algn="ctr"/>
            <a:r>
              <a:rPr lang="en-US" sz="50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HB 531</a:t>
            </a:r>
            <a:endParaRPr lang="en-US" sz="50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5730" y="1301877"/>
            <a:ext cx="8475624" cy="5355312"/>
          </a:xfrm>
          <a:prstGeom prst="rect">
            <a:avLst/>
          </a:prstGeom>
          <a:noFill/>
        </p:spPr>
        <p:txBody>
          <a:bodyPr wrap="square" rtlCol="0">
            <a:spAutoFit/>
          </a:bodyPr>
          <a:lstStyle/>
          <a:p>
            <a:pPr marL="285750" indent="-285750" fontAlgn="base">
              <a:buFont typeface="Arial" panose="020B0604020202020204" pitchFamily="34" charset="0"/>
              <a:buChar char="•"/>
            </a:pPr>
            <a:r>
              <a:rPr lang="en-US" dirty="0"/>
              <a:t>Any bill to significantly change elections in our state, like HB 531, must involve careful and bipartisan discussion and cooperation, which this bill does not. Democratic legislators were shut out of the process, and even many Republicans were blindsided by this bill, which was drafted without consultation or consideration from wider membership.  </a:t>
            </a:r>
          </a:p>
          <a:p>
            <a:pPr marL="285750" indent="-285750" fontAlgn="base">
              <a:buFont typeface="Arial" panose="020B0604020202020204" pitchFamily="34" charset="0"/>
              <a:buChar char="•"/>
            </a:pPr>
            <a:r>
              <a:rPr lang="en-US" dirty="0"/>
              <a:t>Bills to change our voting laws should be made by consulting with voting rights advocates to ensure that new changes to not harm voters - something that was not done with HB 531. As a result, this surprise bill is harmful to Georgians.  </a:t>
            </a:r>
          </a:p>
          <a:p>
            <a:pPr fontAlgn="base"/>
            <a:endParaRPr lang="en-US" b="1" dirty="0"/>
          </a:p>
          <a:p>
            <a:pPr fontAlgn="base"/>
            <a:r>
              <a:rPr lang="en-US" b="1" dirty="0"/>
              <a:t>Talking Points for Volunteers Calling County Elected Officials:</a:t>
            </a:r>
            <a:r>
              <a:rPr lang="en-US" dirty="0"/>
              <a:t> </a:t>
            </a:r>
          </a:p>
          <a:p>
            <a:pPr fontAlgn="base"/>
            <a:endParaRPr lang="en-US" dirty="0"/>
          </a:p>
          <a:p>
            <a:pPr marL="285750" indent="-285750" fontAlgn="base">
              <a:buFont typeface="Arial" panose="020B0604020202020204" pitchFamily="34" charset="0"/>
              <a:buChar char="•"/>
            </a:pPr>
            <a:r>
              <a:rPr lang="en-US" dirty="0"/>
              <a:t>HB 531 contains provisions that would pass on significant unfunded mandates to our counties and put strain on local governments that would now be faced with increased costs.  </a:t>
            </a:r>
          </a:p>
          <a:p>
            <a:pPr marL="285750" indent="-285750" fontAlgn="base">
              <a:buFont typeface="Arial" panose="020B0604020202020204" pitchFamily="34" charset="0"/>
              <a:buChar char="•"/>
            </a:pPr>
            <a:r>
              <a:rPr lang="en-US" dirty="0"/>
              <a:t>It is important that unfunded mandates and new costs for counties be taken into account when passing legislation - many counties already faced budgetary difficulties in the 2020 election season, and this would only exacerbate those problems.  </a:t>
            </a:r>
          </a:p>
        </p:txBody>
      </p:sp>
    </p:spTree>
    <p:extLst>
      <p:ext uri="{BB962C8B-B14F-4D97-AF65-F5344CB8AC3E}">
        <p14:creationId xmlns:p14="http://schemas.microsoft.com/office/powerpoint/2010/main" val="32625390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26309" y="741312"/>
            <a:ext cx="9474740" cy="923330"/>
          </a:xfrm>
          <a:prstGeom prst="rect">
            <a:avLst/>
          </a:prstGeom>
          <a:noFill/>
        </p:spPr>
        <p:txBody>
          <a:bodyPr wrap="square" rtlCol="0">
            <a:spAutoFit/>
          </a:bodyPr>
          <a:lstStyle/>
          <a:p>
            <a:pPr algn="ctr"/>
            <a:r>
              <a:rPr lang="en-US" sz="54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Zoom How Do’s &amp; </a:t>
            </a:r>
            <a:r>
              <a:rPr lang="en-US" sz="5400" u="sng" dirty="0" err="1">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Don’t’s</a:t>
            </a:r>
            <a:endParaRPr lang="en-US" sz="54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5525" y="2023232"/>
            <a:ext cx="8622478"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DO ask questions using either Q &amp; A or Raise Hand feature</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DO describe yourself when speaking including pronouns (i.e. she/her)</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DON’T be afraid to speak up!</a:t>
            </a:r>
            <a:endParaRPr lang="en-US" sz="3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DO share away on Social Media and get the word out about today’s event, TAG YOUR REPS &amp; SENATORS!!!</a:t>
            </a:r>
          </a:p>
        </p:txBody>
      </p:sp>
    </p:spTree>
    <p:extLst>
      <p:ext uri="{BB962C8B-B14F-4D97-AF65-F5344CB8AC3E}">
        <p14:creationId xmlns:p14="http://schemas.microsoft.com/office/powerpoint/2010/main" val="1018178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05729" y="139644"/>
            <a:ext cx="8631267" cy="861774"/>
          </a:xfrm>
          <a:prstGeom prst="rect">
            <a:avLst/>
          </a:prstGeom>
          <a:noFill/>
        </p:spPr>
        <p:txBody>
          <a:bodyPr wrap="square" rtlCol="0">
            <a:spAutoFit/>
          </a:bodyPr>
          <a:lstStyle/>
          <a:p>
            <a:pPr algn="ctr"/>
            <a:r>
              <a:rPr lang="en-US" sz="50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HB 531</a:t>
            </a:r>
            <a:endParaRPr lang="en-US" sz="50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5729" y="1087869"/>
            <a:ext cx="8349165" cy="5632311"/>
          </a:xfrm>
          <a:prstGeom prst="rect">
            <a:avLst/>
          </a:prstGeom>
          <a:noFill/>
        </p:spPr>
        <p:txBody>
          <a:bodyPr wrap="square" rtlCol="0">
            <a:spAutoFit/>
          </a:bodyPr>
          <a:lstStyle/>
          <a:p>
            <a:pPr marL="285750" indent="-285750" fontAlgn="base">
              <a:buFont typeface="Arial" panose="020B0604020202020204" pitchFamily="34" charset="0"/>
              <a:buChar char="•"/>
            </a:pPr>
            <a:r>
              <a:rPr lang="en-US" dirty="0"/>
              <a:t>Legislators must work with county officials when drafting legislation, particularly bills like HB 531 that impact our counties so dramatically. This bill did not. To shut county elections officials out of this process is unacceptable and only makes their jobs more difficult.  </a:t>
            </a:r>
          </a:p>
          <a:p>
            <a:pPr fontAlgn="base"/>
            <a:endParaRPr lang="en-US" b="1" dirty="0"/>
          </a:p>
          <a:p>
            <a:pPr fontAlgn="base"/>
            <a:r>
              <a:rPr lang="en-US" b="1" dirty="0"/>
              <a:t>Organizations Talking Points While Talking to Press:</a:t>
            </a:r>
            <a:r>
              <a:rPr lang="en-US" dirty="0"/>
              <a:t> </a:t>
            </a:r>
          </a:p>
          <a:p>
            <a:pPr fontAlgn="base"/>
            <a:endParaRPr lang="en-US" dirty="0"/>
          </a:p>
          <a:p>
            <a:pPr marL="285750" indent="-285750" fontAlgn="base">
              <a:buFont typeface="Arial" panose="020B0604020202020204" pitchFamily="34" charset="0"/>
              <a:buChar char="•"/>
            </a:pPr>
            <a:r>
              <a:rPr lang="en-US" dirty="0"/>
              <a:t>HB 531 dropped out of nowhere, with no advance notice, and with barely hours between its filing and first hearing. This process is purposely rushed from the start.  </a:t>
            </a:r>
          </a:p>
          <a:p>
            <a:pPr marL="285750" indent="-285750" fontAlgn="base">
              <a:buFont typeface="Arial" panose="020B0604020202020204" pitchFamily="34" charset="0"/>
              <a:buChar char="•"/>
            </a:pPr>
            <a:r>
              <a:rPr lang="en-US" dirty="0"/>
              <a:t>Voting advocates, the public, and even legislators were blindsided by this bill, and it is outrageous that they have been given so little time to review and consider it. This is a deliberate choice by Rep. Barry Fleming to avoid scrutiny of HB 531 and a shameless attempt to rush it through committee without an actual evaluation of its impact on Georgians and legal implications.  </a:t>
            </a:r>
          </a:p>
          <a:p>
            <a:pPr marL="285750" indent="-285750" fontAlgn="base">
              <a:buFont typeface="Arial" panose="020B0604020202020204" pitchFamily="34" charset="0"/>
              <a:buChar char="•"/>
            </a:pPr>
            <a:r>
              <a:rPr lang="en-US" dirty="0"/>
              <a:t>If HB 531 is to be taken seriously at all, the process must slow down so that Georgians, advocates, and state legislators can properly read and understand it. This means taking the time to include public input, hold hearings, and listen to voting rights experts.  </a:t>
            </a:r>
          </a:p>
        </p:txBody>
      </p:sp>
    </p:spTree>
    <p:extLst>
      <p:ext uri="{BB962C8B-B14F-4D97-AF65-F5344CB8AC3E}">
        <p14:creationId xmlns:p14="http://schemas.microsoft.com/office/powerpoint/2010/main" val="37318976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pageCurlDoubl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05729" y="721540"/>
            <a:ext cx="8631267" cy="861774"/>
          </a:xfrm>
          <a:prstGeom prst="rect">
            <a:avLst/>
          </a:prstGeom>
          <a:noFill/>
        </p:spPr>
        <p:txBody>
          <a:bodyPr wrap="square" rtlCol="0">
            <a:spAutoFit/>
          </a:bodyPr>
          <a:lstStyle/>
          <a:p>
            <a:pPr algn="ctr"/>
            <a:r>
              <a:rPr lang="en-US" sz="50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HB 531</a:t>
            </a:r>
            <a:endParaRPr lang="en-US" sz="50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5729" y="1735255"/>
            <a:ext cx="8631267" cy="3970318"/>
          </a:xfrm>
          <a:prstGeom prst="rect">
            <a:avLst/>
          </a:prstGeom>
          <a:noFill/>
        </p:spPr>
        <p:txBody>
          <a:bodyPr wrap="square" rtlCol="0">
            <a:spAutoFit/>
          </a:bodyPr>
          <a:lstStyle/>
          <a:p>
            <a:pPr marL="285750" indent="-285750" fontAlgn="base">
              <a:buFont typeface="Arial" panose="020B0604020202020204" pitchFamily="34" charset="0"/>
              <a:buChar char="•"/>
            </a:pPr>
            <a:r>
              <a:rPr lang="en-US" dirty="0"/>
              <a:t>HB 531 is a large and wide-reaching bill - it is 48 pages long and makes changes to nearly every aspect of Georgia’s election system. It must be reviewed seriously and its impacts must be fully considered and made public, so that everyone impacted can truly understand what is at stake.  </a:t>
            </a:r>
          </a:p>
          <a:p>
            <a:endParaRPr lang="en-US" dirty="0"/>
          </a:p>
          <a:p>
            <a:endParaRPr lang="en-US" dirty="0"/>
          </a:p>
          <a:p>
            <a:r>
              <a:rPr lang="en-US" dirty="0"/>
              <a:t>PLEASE CONTACT: </a:t>
            </a:r>
          </a:p>
          <a:p>
            <a:endParaRPr lang="en-US" dirty="0"/>
          </a:p>
          <a:p>
            <a:r>
              <a:rPr lang="en-US" dirty="0">
                <a:hlinkClick r:id="rId3"/>
              </a:rPr>
              <a:t>barry.fleming@house.ga.gov</a:t>
            </a:r>
            <a:r>
              <a:rPr lang="en-US" dirty="0"/>
              <a:t> , </a:t>
            </a:r>
            <a:r>
              <a:rPr lang="en-US" dirty="0">
                <a:hlinkClick r:id="rId4"/>
              </a:rPr>
              <a:t>madeleine.moghimi@house.ga.gov</a:t>
            </a:r>
            <a:r>
              <a:rPr lang="en-US" dirty="0"/>
              <a:t> – Assistant</a:t>
            </a:r>
          </a:p>
          <a:p>
            <a:r>
              <a:rPr lang="en-US" dirty="0">
                <a:hlinkClick r:id="rId5"/>
              </a:rPr>
              <a:t>jan.jones@house.ga.gov</a:t>
            </a:r>
            <a:r>
              <a:rPr lang="en-US" dirty="0"/>
              <a:t>, </a:t>
            </a:r>
            <a:r>
              <a:rPr lang="en-US" dirty="0">
                <a:hlinkClick r:id="rId6"/>
              </a:rPr>
              <a:t>sheena.wright@house.ga.gov</a:t>
            </a:r>
            <a:r>
              <a:rPr lang="en-US" dirty="0"/>
              <a:t> – Assistant</a:t>
            </a:r>
          </a:p>
          <a:p>
            <a:r>
              <a:rPr lang="en-US" dirty="0">
                <a:hlinkClick r:id="rId7"/>
              </a:rPr>
              <a:t>alan.powell@house.ga.gov</a:t>
            </a:r>
            <a:r>
              <a:rPr lang="en-US" dirty="0"/>
              <a:t>, </a:t>
            </a:r>
            <a:r>
              <a:rPr lang="en-US" dirty="0">
                <a:hlinkClick r:id="rId8"/>
              </a:rPr>
              <a:t>jan.brown@house.ga.gov</a:t>
            </a:r>
            <a:r>
              <a:rPr lang="en-US" dirty="0"/>
              <a:t> – Assistant</a:t>
            </a:r>
          </a:p>
          <a:p>
            <a:r>
              <a:rPr lang="en-US" dirty="0">
                <a:hlinkClick r:id="rId9"/>
              </a:rPr>
              <a:t>shaw.blackmon@house.ga.gov</a:t>
            </a:r>
            <a:r>
              <a:rPr lang="en-US" dirty="0"/>
              <a:t>, </a:t>
            </a:r>
            <a:r>
              <a:rPr lang="en-US" dirty="0">
                <a:hlinkClick r:id="rId10"/>
              </a:rPr>
              <a:t>sara.rios@house.ga.gov</a:t>
            </a:r>
            <a:r>
              <a:rPr lang="en-US" dirty="0"/>
              <a:t> – Assistant</a:t>
            </a:r>
          </a:p>
          <a:p>
            <a:r>
              <a:rPr lang="en-US" dirty="0">
                <a:hlinkClick r:id="rId11"/>
              </a:rPr>
              <a:t>lynn.smith@house.ga.gov</a:t>
            </a:r>
            <a:r>
              <a:rPr lang="en-US" dirty="0"/>
              <a:t>, </a:t>
            </a:r>
            <a:r>
              <a:rPr lang="en-US" dirty="0">
                <a:hlinkClick r:id="rId12"/>
              </a:rPr>
              <a:t>nicole.chappelle@house.ga.gov</a:t>
            </a:r>
            <a:r>
              <a:rPr lang="en-US" dirty="0"/>
              <a:t> – Assistant</a:t>
            </a:r>
          </a:p>
          <a:p>
            <a:r>
              <a:rPr lang="en-US" dirty="0">
                <a:hlinkClick r:id="rId13"/>
              </a:rPr>
              <a:t>rick.williams@house.ga.gov</a:t>
            </a:r>
            <a:r>
              <a:rPr lang="en-US" dirty="0"/>
              <a:t>, </a:t>
            </a:r>
            <a:r>
              <a:rPr lang="en-US" dirty="0">
                <a:hlinkClick r:id="rId14"/>
              </a:rPr>
              <a:t>kathy.hutcherson@house.ga.gov</a:t>
            </a:r>
            <a:r>
              <a:rPr lang="en-US" dirty="0"/>
              <a:t> - Assistant  </a:t>
            </a:r>
          </a:p>
        </p:txBody>
      </p:sp>
    </p:spTree>
    <p:extLst>
      <p:ext uri="{BB962C8B-B14F-4D97-AF65-F5344CB8AC3E}">
        <p14:creationId xmlns:p14="http://schemas.microsoft.com/office/powerpoint/2010/main" val="4993745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pageCurlDoubl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05728" y="309299"/>
            <a:ext cx="9363261" cy="861774"/>
          </a:xfrm>
          <a:prstGeom prst="rect">
            <a:avLst/>
          </a:prstGeom>
          <a:noFill/>
        </p:spPr>
        <p:txBody>
          <a:bodyPr wrap="square" rtlCol="0">
            <a:spAutoFit/>
          </a:bodyPr>
          <a:lstStyle/>
          <a:p>
            <a:pPr algn="ctr"/>
            <a:r>
              <a:rPr lang="en-US" sz="50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GET INVOLVED</a:t>
            </a:r>
            <a:endParaRPr lang="en-US" sz="50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5728" y="1506158"/>
            <a:ext cx="9391415"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Georgia Council on Developmental Disabilities (GCDD) Virtual Advocacy Day – Competitive, Integrated Employment/Support Employment – </a:t>
            </a:r>
            <a:r>
              <a:rPr lang="en-US" sz="3200" b="1" dirty="0">
                <a:latin typeface="Arial" panose="020B0604020202020204" pitchFamily="34" charset="0"/>
                <a:cs typeface="Arial" panose="020B0604020202020204" pitchFamily="34" charset="0"/>
              </a:rPr>
              <a:t>March 2</a:t>
            </a:r>
            <a:r>
              <a:rPr lang="en-US" sz="3200" b="1" baseline="30000" dirty="0">
                <a:latin typeface="Arial" panose="020B0604020202020204" pitchFamily="34" charset="0"/>
                <a:cs typeface="Arial" panose="020B0604020202020204" pitchFamily="34" charset="0"/>
              </a:rPr>
              <a:t>nd</a:t>
            </a:r>
            <a:endParaRPr lang="en-US" sz="3200" b="1"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Share our one pagers </a:t>
            </a:r>
          </a:p>
          <a:p>
            <a:pPr lvl="2"/>
            <a:r>
              <a:rPr lang="en-US" sz="3200" dirty="0">
                <a:latin typeface="Arial" panose="020B0604020202020204" pitchFamily="34" charset="0"/>
                <a:cs typeface="Arial" panose="020B0604020202020204" pitchFamily="34" charset="0"/>
                <a:hlinkClick r:id="rId3"/>
              </a:rPr>
              <a:t>www.silcga.org/2021-22-legislative-agenda</a:t>
            </a:r>
            <a:endParaRPr lang="en-US" sz="3200" dirty="0">
              <a:latin typeface="Arial" panose="020B0604020202020204" pitchFamily="34" charset="0"/>
              <a:cs typeface="Arial" panose="020B0604020202020204" pitchFamily="34" charset="0"/>
            </a:endParaRPr>
          </a:p>
          <a:p>
            <a:pPr lvl="2"/>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Donate at </a:t>
            </a:r>
            <a:r>
              <a:rPr lang="en-US" sz="3200" dirty="0">
                <a:latin typeface="Arial" panose="020B0604020202020204" pitchFamily="34" charset="0"/>
                <a:cs typeface="Arial" panose="020B0604020202020204" pitchFamily="34" charset="0"/>
                <a:hlinkClick r:id="rId4"/>
              </a:rPr>
              <a:t>www.silcga.org/donate</a:t>
            </a:r>
            <a:r>
              <a:rPr lang="en-US" sz="32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982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895452" y="4102417"/>
            <a:ext cx="7766936" cy="1096899"/>
          </a:xfrm>
        </p:spPr>
        <p:txBody>
          <a:bodyPr>
            <a:normAutofit/>
          </a:bodyPr>
          <a:lstStyle/>
          <a:p>
            <a:pPr algn="l"/>
            <a:r>
              <a:rPr lang="en-US" sz="3200" b="1" dirty="0">
                <a:solidFill>
                  <a:schemeClr val="tx1"/>
                </a:solidFill>
                <a:latin typeface="Arial Rounded MT Bold" panose="020F0704030504030204" pitchFamily="34" charset="0"/>
                <a:cs typeface="Calibri Light" panose="020F0302020204030204" pitchFamily="34" charset="0"/>
              </a:rPr>
              <a:t>Shelly Simmons – </a:t>
            </a:r>
            <a:r>
              <a:rPr lang="en-US" sz="3200" b="1" i="1" dirty="0">
                <a:solidFill>
                  <a:schemeClr val="tx1"/>
                </a:solidFill>
                <a:latin typeface="Arial Rounded MT Bold" panose="020F0704030504030204" pitchFamily="34" charset="0"/>
                <a:cs typeface="Calibri Light" panose="020F0302020204030204" pitchFamily="34" charset="0"/>
              </a:rPr>
              <a:t>Executive Director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42208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321012" y="1409124"/>
            <a:ext cx="9474740" cy="923330"/>
          </a:xfrm>
          <a:prstGeom prst="rect">
            <a:avLst/>
          </a:prstGeom>
          <a:noFill/>
        </p:spPr>
        <p:txBody>
          <a:bodyPr wrap="square" rtlCol="0">
            <a:spAutoFit/>
          </a:bodyPr>
          <a:lstStyle/>
          <a:p>
            <a:pPr algn="ctr"/>
            <a:r>
              <a:rPr lang="en-US" sz="54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SUCCESSES</a:t>
            </a:r>
            <a:endParaRPr lang="en-US" sz="54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47143" y="2789851"/>
            <a:ext cx="8622478"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Celebrated the 30</a:t>
            </a:r>
            <a:r>
              <a:rPr lang="en-US" sz="3200" baseline="30000" dirty="0">
                <a:latin typeface="Arial" panose="020B0604020202020204" pitchFamily="34" charset="0"/>
                <a:cs typeface="Arial" panose="020B0604020202020204" pitchFamily="34" charset="0"/>
              </a:rPr>
              <a:t>th</a:t>
            </a:r>
            <a:r>
              <a:rPr lang="en-US" sz="3200" dirty="0">
                <a:latin typeface="Arial" panose="020B0604020202020204" pitchFamily="34" charset="0"/>
                <a:cs typeface="Arial" panose="020B0604020202020204" pitchFamily="34" charset="0"/>
              </a:rPr>
              <a:t> Anniversary of the ADA</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IL Day @ the Capitol</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Three-Year State IL Plan (FY21-FY23)</a:t>
            </a:r>
            <a:endParaRPr lang="en-US" sz="3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Annual Report</a:t>
            </a:r>
          </a:p>
        </p:txBody>
      </p:sp>
    </p:spTree>
    <p:extLst>
      <p:ext uri="{BB962C8B-B14F-4D97-AF65-F5344CB8AC3E}">
        <p14:creationId xmlns:p14="http://schemas.microsoft.com/office/powerpoint/2010/main" val="1137741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111362" y="574030"/>
            <a:ext cx="9474623" cy="923330"/>
          </a:xfrm>
          <a:prstGeom prst="rect">
            <a:avLst/>
          </a:prstGeom>
          <a:noFill/>
        </p:spPr>
        <p:txBody>
          <a:bodyPr wrap="square" rtlCol="0">
            <a:spAutoFit/>
          </a:bodyPr>
          <a:lstStyle/>
          <a:p>
            <a:pPr algn="ctr"/>
            <a:r>
              <a:rPr lang="en-US" sz="54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FISCAL YEAR 20</a:t>
            </a:r>
            <a:endParaRPr lang="en-US" sz="54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4751" y="1913861"/>
            <a:ext cx="8607844" cy="4278094"/>
          </a:xfrm>
          <a:prstGeom prst="rect">
            <a:avLst/>
          </a:prstGeom>
          <a:noFill/>
        </p:spPr>
        <p:txBody>
          <a:bodyPr wrap="square" rtlCol="0">
            <a:spAutoFit/>
          </a:bodyPr>
          <a:lstStyle/>
          <a:p>
            <a:pPr algn="just"/>
            <a:r>
              <a:rPr lang="en-US" sz="2400" dirty="0"/>
              <a:t>In the aggregate, FY20 was another year of continued services while dealing with a public health crisis and civil unrest, the CILs assisted/helped transition individuals into the community. In fact, the Network helped transition 216 people through the Money Follows the Person (MFP) program. That number was a 142% of the original goal. Nursing Home Transition (NHT)-state funds 191 persons at 111% of the goal. It is also gratifying to know the Network served over 2400 individuals, and facilitated numerous presentations. </a:t>
            </a:r>
          </a:p>
          <a:p>
            <a:pPr algn="just"/>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517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379379" y="1909100"/>
            <a:ext cx="9363261" cy="923330"/>
          </a:xfrm>
          <a:prstGeom prst="rect">
            <a:avLst/>
          </a:prstGeom>
          <a:noFill/>
        </p:spPr>
        <p:txBody>
          <a:bodyPr wrap="square" rtlCol="0">
            <a:spAutoFit/>
          </a:bodyPr>
          <a:lstStyle/>
          <a:p>
            <a:pPr algn="ctr"/>
            <a:r>
              <a:rPr lang="en-US" sz="54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LEGISLATIVE AGENDA</a:t>
            </a:r>
            <a:endParaRPr lang="en-US" sz="54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91798" y="3075818"/>
            <a:ext cx="9428739" cy="1477328"/>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Restore Funding to the Network</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Modernize the GMWD Buy-In Program</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Restore Funding to HAP</a:t>
            </a:r>
          </a:p>
        </p:txBody>
      </p:sp>
    </p:spTree>
    <p:extLst>
      <p:ext uri="{BB962C8B-B14F-4D97-AF65-F5344CB8AC3E}">
        <p14:creationId xmlns:p14="http://schemas.microsoft.com/office/powerpoint/2010/main" val="2971401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0" y="615722"/>
            <a:ext cx="9669294" cy="707886"/>
          </a:xfrm>
          <a:prstGeom prst="rect">
            <a:avLst/>
          </a:prstGeom>
          <a:noFill/>
        </p:spPr>
        <p:txBody>
          <a:bodyPr wrap="square" rtlCol="0">
            <a:spAutoFit/>
          </a:bodyPr>
          <a:lstStyle/>
          <a:p>
            <a:pPr algn="ctr"/>
            <a:r>
              <a:rPr lang="en-US" sz="4000" u="sng"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FUNDING CUTS &amp; RESTORATION</a:t>
            </a:r>
            <a:endParaRPr lang="en-US" sz="40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ABECF23-14F2-4546-BADB-E0CC04B4EAD5}"/>
              </a:ext>
            </a:extLst>
          </p:cNvPr>
          <p:cNvPicPr>
            <a:picLocks noChangeAspect="1"/>
          </p:cNvPicPr>
          <p:nvPr/>
        </p:nvPicPr>
        <p:blipFill>
          <a:blip r:embed="rId3"/>
          <a:stretch>
            <a:fillRect/>
          </a:stretch>
        </p:blipFill>
        <p:spPr>
          <a:xfrm>
            <a:off x="675381" y="1922977"/>
            <a:ext cx="8318532" cy="3670428"/>
          </a:xfrm>
          <a:prstGeom prst="rect">
            <a:avLst/>
          </a:prstGeom>
        </p:spPr>
      </p:pic>
    </p:spTree>
    <p:extLst>
      <p:ext uri="{BB962C8B-B14F-4D97-AF65-F5344CB8AC3E}">
        <p14:creationId xmlns:p14="http://schemas.microsoft.com/office/powerpoint/2010/main" val="3665307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6591143-CBD1-3A43-8E32-9FFD8B9584AA}"/>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C702C2DB-DCF5-4633-8E73-E0A9C396E8F9}"/>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647473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19410</TotalTime>
  <Words>2252</Words>
  <Application>Microsoft Macintosh PowerPoint</Application>
  <PresentationFormat>Widescreen</PresentationFormat>
  <Paragraphs>210</Paragraphs>
  <Slides>32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Rounded MT Bold</vt:lpstr>
      <vt:lpstr>Calibri</vt:lpstr>
      <vt:lpstr>Segoe UI</vt:lpstr>
      <vt:lpstr>Trebuchet MS</vt:lpstr>
      <vt:lpstr>Wingdings 3</vt:lpstr>
      <vt:lpstr>Facet</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Kelly</dc:creator>
  <cp:lastModifiedBy>Kelly Rhyne</cp:lastModifiedBy>
  <cp:revision>85</cp:revision>
  <dcterms:created xsi:type="dcterms:W3CDTF">2019-01-14T17:28:16Z</dcterms:created>
  <dcterms:modified xsi:type="dcterms:W3CDTF">2021-02-22T23:58:58Z</dcterms:modified>
</cp:coreProperties>
</file>