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90" r:id="rId3"/>
    <p:sldId id="291" r:id="rId4"/>
    <p:sldId id="257" r:id="rId5"/>
    <p:sldId id="294" r:id="rId6"/>
    <p:sldId id="296" r:id="rId7"/>
    <p:sldId id="272" r:id="rId8"/>
    <p:sldId id="287" r:id="rId9"/>
    <p:sldId id="300" r:id="rId10"/>
    <p:sldId id="301" r:id="rId11"/>
    <p:sldId id="302" r:id="rId12"/>
    <p:sldId id="303" r:id="rId13"/>
    <p:sldId id="304" r:id="rId14"/>
    <p:sldId id="305" r:id="rId15"/>
    <p:sldId id="306" r:id="rId16"/>
    <p:sldId id="307" r:id="rId17"/>
    <p:sldId id="308" r:id="rId18"/>
    <p:sldId id="309" r:id="rId19"/>
    <p:sldId id="310" r:id="rId20"/>
    <p:sldId id="312" r:id="rId21"/>
    <p:sldId id="259" r:id="rId22"/>
    <p:sldId id="313" r:id="rId23"/>
    <p:sldId id="314" r:id="rId24"/>
    <p:sldId id="321" r:id="rId25"/>
    <p:sldId id="329" r:id="rId26"/>
    <p:sldId id="265" r:id="rId27"/>
    <p:sldId id="330" r:id="rId28"/>
    <p:sldId id="328" r:id="rId29"/>
    <p:sldId id="286" r:id="rId30"/>
    <p:sldId id="331" r:id="rId31"/>
    <p:sldId id="332" r:id="rId32"/>
    <p:sldId id="333" r:id="rId33"/>
    <p:sldId id="297" r:id="rId34"/>
    <p:sldId id="299" r:id="rId35"/>
    <p:sldId id="26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83" autoAdjust="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D0AD9-6BC4-40D1-B887-FDEE4AF65838}"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C559C-E582-4846-8D87-F73B44F4834D}" type="slidenum">
              <a:rPr lang="en-US" smtClean="0"/>
              <a:t>‹#›</a:t>
            </a:fld>
            <a:endParaRPr lang="en-US"/>
          </a:p>
        </p:txBody>
      </p:sp>
    </p:spTree>
    <p:extLst>
      <p:ext uri="{BB962C8B-B14F-4D97-AF65-F5344CB8AC3E}">
        <p14:creationId xmlns:p14="http://schemas.microsoft.com/office/powerpoint/2010/main" val="92697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sa.gov/"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ssa.gov/ssi/" TargetMode="External"/><Relationship Id="rId5" Type="http://schemas.openxmlformats.org/officeDocument/2006/relationships/hyperlink" Target="https://www.ssa.gov/planners/disability/index.html" TargetMode="External"/><Relationship Id="rId4" Type="http://schemas.openxmlformats.org/officeDocument/2006/relationships/hyperlink" Target="https://choosework.ssa.gov/"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FC559C-E582-4846-8D87-F73B44F4834D}" type="slidenum">
              <a:rPr lang="en-US" smtClean="0"/>
              <a:t>7</a:t>
            </a:fld>
            <a:endParaRPr lang="en-US"/>
          </a:p>
        </p:txBody>
      </p:sp>
    </p:spTree>
    <p:extLst>
      <p:ext uri="{BB962C8B-B14F-4D97-AF65-F5344CB8AC3E}">
        <p14:creationId xmlns:p14="http://schemas.microsoft.com/office/powerpoint/2010/main" val="3083135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25" name="Google Shape;125;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687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70" name="Google Shape;70;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defTabSz="966612">
              <a:defRPr/>
            </a:pPr>
            <a:r>
              <a:rPr lang="en-US"/>
              <a:t>From Employers Perspective Who have embraced accommodating in hiring people with disabilities</a:t>
            </a:r>
          </a:p>
          <a:p>
            <a:pPr marL="0" indent="0"/>
            <a:endParaRPr/>
          </a:p>
        </p:txBody>
      </p:sp>
      <p:sp>
        <p:nvSpPr>
          <p:cNvPr id="141" name="Google Shape;141;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6031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lang="en-US" dirty="0"/>
          </a:p>
          <a:p>
            <a:pPr marL="0" indent="0"/>
            <a:endParaRPr dirty="0"/>
          </a:p>
        </p:txBody>
      </p:sp>
      <p:sp>
        <p:nvSpPr>
          <p:cNvPr id="141" name="Google Shape;141;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525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lang="en-US" dirty="0"/>
          </a:p>
          <a:p>
            <a:pPr marL="0" indent="0"/>
            <a:endParaRPr dirty="0"/>
          </a:p>
        </p:txBody>
      </p:sp>
      <p:sp>
        <p:nvSpPr>
          <p:cNvPr id="141" name="Google Shape;141;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Walton Options is an official Employment Network of the </a:t>
            </a:r>
            <a:r>
              <a:rPr lang="en-US" u="sng">
                <a:hlinkClick r:id="rId3"/>
              </a:rPr>
              <a:t>Social Security Administration</a:t>
            </a:r>
            <a:r>
              <a:rPr lang="en-US"/>
              <a:t> that provides </a:t>
            </a:r>
            <a:r>
              <a:rPr lang="en-US" u="sng">
                <a:hlinkClick r:id="rId4"/>
              </a:rPr>
              <a:t>Ticket to Work Program</a:t>
            </a:r>
            <a:r>
              <a:rPr lang="en-US"/>
              <a:t> services. Ticket to Work is a free and voluntary program that is available to persons aged 18 to 64 who have a disability and receive </a:t>
            </a:r>
            <a:r>
              <a:rPr lang="en-US" u="sng">
                <a:hlinkClick r:id="rId5"/>
              </a:rPr>
              <a:t>Social Security Disability Insurance</a:t>
            </a:r>
            <a:r>
              <a:rPr lang="en-US"/>
              <a:t> (SSDI) or </a:t>
            </a:r>
            <a:r>
              <a:rPr lang="en-US" u="sng">
                <a:hlinkClick r:id="rId6"/>
              </a:rPr>
              <a:t>Supplemental Security Income</a:t>
            </a:r>
            <a:r>
              <a:rPr lang="en-US"/>
              <a:t> (SSI) benefits.</a:t>
            </a:r>
          </a:p>
          <a:p>
            <a:r>
              <a:rPr lang="en-US"/>
              <a:t>The goals of the Ticket to Work Program are to:</a:t>
            </a:r>
          </a:p>
          <a:p>
            <a:r>
              <a:rPr lang="en-US"/>
              <a:t>Offer beneficiaries with disabilities expanded choices when seeking service and supports to enter, re-enter, and/or maintain employment;</a:t>
            </a:r>
          </a:p>
          <a:p>
            <a:r>
              <a:rPr lang="en-US"/>
              <a:t>Increase the financial independence and self-sufficiency of beneficiaries with disabilities; and</a:t>
            </a:r>
          </a:p>
          <a:p>
            <a:r>
              <a:rPr lang="en-US"/>
              <a:t>Reduce and, whenever possible, eliminate reliance on disability benefits</a:t>
            </a:r>
          </a:p>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libri"/>
                <a:ea typeface="Calibri"/>
                <a:cs typeface="Calibri"/>
                <a:sym typeface="Calibri"/>
              </a:rPr>
              <a:pPr algn="r"/>
              <a:t>27</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0250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300">
                <a:solidFill>
                  <a:schemeClr val="dk1"/>
                </a:solidFill>
                <a:latin typeface="Calibri"/>
                <a:ea typeface="Calibri"/>
                <a:cs typeface="Calibri"/>
                <a:sym typeface="Calibri"/>
              </a:rPr>
              <a:pPr algn="r"/>
              <a:t>28</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715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772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2150"/>
            <a:ext cx="6157912" cy="3463925"/>
          </a:xfrm>
        </p:spPr>
      </p:sp>
      <p:sp>
        <p:nvSpPr>
          <p:cNvPr id="3" name="Notes Placeholder 2"/>
          <p:cNvSpPr>
            <a:spLocks noGrp="1"/>
          </p:cNvSpPr>
          <p:nvPr>
            <p:ph type="body" idx="1"/>
          </p:nvPr>
        </p:nvSpPr>
        <p:spPr/>
        <p:txBody>
          <a:bodyPr/>
          <a:lstStyle/>
          <a:p>
            <a:r>
              <a:rPr lang="en-US" dirty="0"/>
              <a:t>Former First Lady Rosalynn Carter got it right when she said that there are 4 kinds of people in the world.</a:t>
            </a:r>
          </a:p>
          <a:p>
            <a:pPr marL="170394" indent="-170394">
              <a:buFontTx/>
              <a:buChar char="•"/>
            </a:pPr>
            <a:endParaRPr lang="en-US" dirty="0"/>
          </a:p>
          <a:p>
            <a:pPr marL="222126" indent="-453706" defTabSz="0" fontAlgn="base">
              <a:spcBef>
                <a:spcPct val="0"/>
              </a:spcBef>
              <a:spcAft>
                <a:spcPct val="0"/>
              </a:spcAft>
              <a:buClr>
                <a:srgbClr val="000000"/>
              </a:buClr>
              <a:buSzPct val="90000"/>
              <a:buFont typeface="+mj-lt"/>
              <a:buAutoNum type="arabicPeriod"/>
              <a:defRPr/>
            </a:pPr>
            <a:r>
              <a:rPr lang="en-US" kern="0" dirty="0">
                <a:solidFill>
                  <a:srgbClr val="000000"/>
                </a:solidFill>
              </a:rPr>
              <a:t>Those who have been caregivers</a:t>
            </a:r>
          </a:p>
          <a:p>
            <a:pPr marL="108700" indent="-340280" defTabSz="0" fontAlgn="base">
              <a:spcBef>
                <a:spcPct val="0"/>
              </a:spcBef>
              <a:spcAft>
                <a:spcPct val="0"/>
              </a:spcAft>
              <a:buClr>
                <a:srgbClr val="000000"/>
              </a:buClr>
              <a:buSzPct val="90000"/>
              <a:buFont typeface="+mj-lt"/>
              <a:buAutoNum type="arabicPeriod"/>
              <a:defRPr/>
            </a:pPr>
            <a:endParaRPr lang="en-US" kern="0" dirty="0">
              <a:solidFill>
                <a:srgbClr val="000000"/>
              </a:solidFill>
            </a:endParaRPr>
          </a:p>
          <a:p>
            <a:pPr marL="222126" indent="-453706" defTabSz="0" fontAlgn="base">
              <a:spcBef>
                <a:spcPct val="0"/>
              </a:spcBef>
              <a:spcAft>
                <a:spcPct val="0"/>
              </a:spcAft>
              <a:buClr>
                <a:srgbClr val="000000"/>
              </a:buClr>
              <a:buSzPct val="90000"/>
              <a:buFont typeface="+mj-lt"/>
              <a:buAutoNum type="arabicPeriod"/>
              <a:defRPr/>
            </a:pPr>
            <a:r>
              <a:rPr lang="en-US" kern="0" dirty="0">
                <a:solidFill>
                  <a:srgbClr val="000000"/>
                </a:solidFill>
              </a:rPr>
              <a:t>Those who currently are caregivers</a:t>
            </a:r>
          </a:p>
          <a:p>
            <a:pPr marL="108700" indent="-340280" defTabSz="0" fontAlgn="base">
              <a:spcBef>
                <a:spcPct val="0"/>
              </a:spcBef>
              <a:spcAft>
                <a:spcPct val="0"/>
              </a:spcAft>
              <a:buClr>
                <a:srgbClr val="000000"/>
              </a:buClr>
              <a:buSzPct val="90000"/>
              <a:buFont typeface="+mj-lt"/>
              <a:buAutoNum type="arabicPeriod"/>
              <a:defRPr/>
            </a:pPr>
            <a:endParaRPr lang="en-US" kern="0" dirty="0">
              <a:solidFill>
                <a:srgbClr val="000000"/>
              </a:solidFill>
            </a:endParaRPr>
          </a:p>
          <a:p>
            <a:pPr marL="222126" indent="-453706" defTabSz="0" fontAlgn="base">
              <a:spcBef>
                <a:spcPct val="0"/>
              </a:spcBef>
              <a:spcAft>
                <a:spcPct val="0"/>
              </a:spcAft>
              <a:buClr>
                <a:srgbClr val="000000"/>
              </a:buClr>
              <a:buSzPct val="90000"/>
              <a:buFont typeface="+mj-lt"/>
              <a:buAutoNum type="arabicPeriod"/>
              <a:defRPr/>
            </a:pPr>
            <a:r>
              <a:rPr lang="en-US" kern="0" dirty="0">
                <a:solidFill>
                  <a:srgbClr val="000000"/>
                </a:solidFill>
              </a:rPr>
              <a:t>Those who will be caregivers</a:t>
            </a:r>
          </a:p>
          <a:p>
            <a:pPr marL="108700" indent="-340280" defTabSz="0" fontAlgn="base">
              <a:spcBef>
                <a:spcPct val="0"/>
              </a:spcBef>
              <a:spcAft>
                <a:spcPct val="0"/>
              </a:spcAft>
              <a:buClr>
                <a:srgbClr val="000000"/>
              </a:buClr>
              <a:buSzPct val="90000"/>
              <a:buFont typeface="+mj-lt"/>
              <a:buAutoNum type="arabicPeriod"/>
              <a:defRPr/>
            </a:pPr>
            <a:endParaRPr lang="en-US" kern="0" dirty="0">
              <a:solidFill>
                <a:srgbClr val="000000"/>
              </a:solidFill>
            </a:endParaRPr>
          </a:p>
          <a:p>
            <a:pPr marL="222126" indent="-453706" defTabSz="0" fontAlgn="base">
              <a:spcBef>
                <a:spcPct val="0"/>
              </a:spcBef>
              <a:spcAft>
                <a:spcPct val="0"/>
              </a:spcAft>
              <a:buClr>
                <a:srgbClr val="000000"/>
              </a:buClr>
              <a:buSzPct val="90000"/>
              <a:buFont typeface="+mj-lt"/>
              <a:buAutoNum type="arabicPeriod"/>
              <a:defRPr/>
            </a:pPr>
            <a:r>
              <a:rPr lang="en-US" kern="0" dirty="0">
                <a:solidFill>
                  <a:srgbClr val="000000"/>
                </a:solidFill>
              </a:rPr>
              <a:t>Those who will need caregivers</a:t>
            </a:r>
            <a:endParaRPr lang="en-US" dirty="0"/>
          </a:p>
          <a:p>
            <a:pPr marL="170394" indent="-170394">
              <a:buFontTx/>
              <a:buChar char="•"/>
            </a:pPr>
            <a:endParaRPr lang="en-US" dirty="0"/>
          </a:p>
          <a:p>
            <a:r>
              <a:rPr lang="en-US" dirty="0"/>
              <a:t>[Note to Presenter: Comment about the number of caregivers in the room and the number of potential caregivers present.]</a:t>
            </a:r>
          </a:p>
        </p:txBody>
      </p:sp>
    </p:spTree>
    <p:extLst>
      <p:ext uri="{BB962C8B-B14F-4D97-AF65-F5344CB8AC3E}">
        <p14:creationId xmlns:p14="http://schemas.microsoft.com/office/powerpoint/2010/main" val="346653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2150"/>
            <a:ext cx="6157912" cy="3463925"/>
          </a:xfrm>
        </p:spPr>
      </p:sp>
      <p:sp>
        <p:nvSpPr>
          <p:cNvPr id="3" name="Notes Placeholder 2"/>
          <p:cNvSpPr>
            <a:spLocks noGrp="1"/>
          </p:cNvSpPr>
          <p:nvPr>
            <p:ph type="body" idx="1"/>
          </p:nvPr>
        </p:nvSpPr>
        <p:spPr/>
        <p:txBody>
          <a:bodyPr>
            <a:normAutofit fontScale="92500"/>
          </a:bodyPr>
          <a:lstStyle/>
          <a:p>
            <a:pPr defTabSz="505460">
              <a:defRPr/>
            </a:pPr>
            <a:r>
              <a:rPr lang="en-US" dirty="0"/>
              <a:t>Let me ask you a few questions to help you get a picture of today’s family caregiver. </a:t>
            </a:r>
          </a:p>
          <a:p>
            <a:pPr>
              <a:defRPr/>
            </a:pPr>
            <a:endParaRPr lang="en-US" dirty="0"/>
          </a:p>
          <a:p>
            <a:pPr>
              <a:defRPr/>
            </a:pPr>
            <a:r>
              <a:rPr lang="en-US" dirty="0"/>
              <a:t>If any of the following is true for you now or at any time in the past, please raise your hand.</a:t>
            </a:r>
          </a:p>
          <a:p>
            <a:pPr>
              <a:defRPr/>
            </a:pPr>
            <a:endParaRPr lang="en-US" dirty="0"/>
          </a:p>
          <a:p>
            <a:pPr marL="283566" indent="-283566">
              <a:buFont typeface="Arial" panose="020B0604020202020204" pitchFamily="34" charset="0"/>
              <a:buChar char="•"/>
            </a:pPr>
            <a:r>
              <a:rPr lang="en-US" dirty="0"/>
              <a:t>Do you currently help a loved one with household tasks such as cleaning, laundry or yard work?</a:t>
            </a:r>
          </a:p>
          <a:p>
            <a:pPr marL="283566" indent="-283566">
              <a:buFont typeface="Arial" panose="020B0604020202020204" pitchFamily="34" charset="0"/>
              <a:buChar char="•"/>
            </a:pPr>
            <a:r>
              <a:rPr lang="en-US" dirty="0"/>
              <a:t>Do you help a loved one with medications?</a:t>
            </a:r>
          </a:p>
          <a:p>
            <a:pPr marL="283566" indent="-283566">
              <a:buFont typeface="Arial" panose="020B0604020202020204" pitchFamily="34" charset="0"/>
              <a:buChar char="•"/>
            </a:pPr>
            <a:r>
              <a:rPr lang="en-US" dirty="0"/>
              <a:t>Do you regularly cook or provide food for a loved one?</a:t>
            </a:r>
          </a:p>
          <a:p>
            <a:pPr marL="283566" indent="-283566">
              <a:buFont typeface="Arial" panose="020B0604020202020204" pitchFamily="34" charset="0"/>
              <a:buChar char="•"/>
            </a:pPr>
            <a:r>
              <a:rPr lang="en-US" dirty="0"/>
              <a:t>Do you drive to doctor’s appointments, make shopping trips or do other errands?</a:t>
            </a:r>
          </a:p>
          <a:p>
            <a:pPr marL="283566" indent="-283566">
              <a:buFont typeface="Arial" panose="020B0604020202020204" pitchFamily="34" charset="0"/>
              <a:buChar char="•"/>
            </a:pPr>
            <a:r>
              <a:rPr lang="en-US" dirty="0"/>
              <a:t>Do you provide personal care such as bathing or dressing?</a:t>
            </a:r>
          </a:p>
          <a:p>
            <a:pPr marL="283566" indent="-283566">
              <a:buFont typeface="Arial" panose="020B0604020202020204" pitchFamily="34" charset="0"/>
              <a:buChar char="•"/>
            </a:pPr>
            <a:r>
              <a:rPr lang="en-US" dirty="0"/>
              <a:t>Do you help take care of a</a:t>
            </a:r>
            <a:r>
              <a:rPr lang="en-US" baseline="0" dirty="0"/>
              <a:t> loved one’s </a:t>
            </a:r>
            <a:r>
              <a:rPr lang="en-US" dirty="0"/>
              <a:t>finances or help pay their</a:t>
            </a:r>
            <a:r>
              <a:rPr lang="en-US" baseline="0" dirty="0"/>
              <a:t> </a:t>
            </a:r>
            <a:r>
              <a:rPr lang="en-US" dirty="0"/>
              <a:t>bills?</a:t>
            </a:r>
          </a:p>
          <a:p>
            <a:pPr marL="283566" indent="-283566">
              <a:buFont typeface="Arial" panose="020B0604020202020204" pitchFamily="34" charset="0"/>
              <a:buChar char="•"/>
            </a:pPr>
            <a:r>
              <a:rPr lang="en-US" dirty="0"/>
              <a:t>Do you help make decisions about medical coverage and health insurance?</a:t>
            </a:r>
          </a:p>
          <a:p>
            <a:pPr marL="283566" indent="-283566" defTabSz="505460">
              <a:buFont typeface="Arial" panose="020B0604020202020204" pitchFamily="34" charset="0"/>
              <a:buChar char="•"/>
              <a:defRPr/>
            </a:pPr>
            <a:r>
              <a:rPr lang="en-US" dirty="0"/>
              <a:t>Do you provide a loved</a:t>
            </a:r>
            <a:r>
              <a:rPr lang="en-US" baseline="0" dirty="0"/>
              <a:t> one with </a:t>
            </a:r>
            <a:r>
              <a:rPr lang="en-US" dirty="0"/>
              <a:t>emotional support and companionship?</a:t>
            </a:r>
          </a:p>
          <a:p>
            <a:pPr marL="283566" indent="-283566">
              <a:buFont typeface="Arial" panose="020B0604020202020204" pitchFamily="34" charset="0"/>
              <a:buChar char="•"/>
            </a:pPr>
            <a:r>
              <a:rPr lang="en-US" dirty="0"/>
              <a:t>Do you communicate with health professionals and coordinate health care on behalf</a:t>
            </a:r>
            <a:r>
              <a:rPr lang="en-US" baseline="0" dirty="0"/>
              <a:t> of a loved one</a:t>
            </a:r>
            <a:r>
              <a:rPr lang="en-US" dirty="0"/>
              <a:t>? </a:t>
            </a:r>
          </a:p>
          <a:p>
            <a:pPr marL="283566" indent="-283566">
              <a:buFont typeface="Arial" panose="020B0604020202020204" pitchFamily="34" charset="0"/>
              <a:buChar char="•"/>
            </a:pPr>
            <a:r>
              <a:rPr lang="en-US" dirty="0"/>
              <a:t>Do you worry about a loved one’s safety?</a:t>
            </a:r>
          </a:p>
          <a:p>
            <a:pPr>
              <a:defRPr/>
            </a:pPr>
            <a:endParaRPr lang="en-US" dirty="0"/>
          </a:p>
          <a:p>
            <a:pPr>
              <a:defRPr/>
            </a:pPr>
            <a:r>
              <a:rPr lang="en-US" dirty="0"/>
              <a:t>If you have your hand raised, you are or have been a caregiver. </a:t>
            </a:r>
          </a:p>
          <a:p>
            <a:pPr>
              <a:defRPr/>
            </a:pPr>
            <a:endParaRPr lang="en-US" dirty="0"/>
          </a:p>
          <a:p>
            <a:pPr>
              <a:defRPr/>
            </a:pPr>
            <a:r>
              <a:rPr lang="en-US" dirty="0"/>
              <a:t>Please give them and yourselves a hand. </a:t>
            </a:r>
          </a:p>
        </p:txBody>
      </p:sp>
    </p:spTree>
    <p:extLst>
      <p:ext uri="{BB962C8B-B14F-4D97-AF65-F5344CB8AC3E}">
        <p14:creationId xmlns:p14="http://schemas.microsoft.com/office/powerpoint/2010/main" val="424482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2150"/>
            <a:ext cx="6157912" cy="3463925"/>
          </a:xfrm>
        </p:spPr>
      </p:sp>
      <p:sp>
        <p:nvSpPr>
          <p:cNvPr id="4" name="Date Placeholder 3"/>
          <p:cNvSpPr>
            <a:spLocks noGrp="1"/>
          </p:cNvSpPr>
          <p:nvPr>
            <p:ph type="dt" idx="10"/>
          </p:nvPr>
        </p:nvSpPr>
        <p:spPr/>
        <p:txBody>
          <a:bodyPr/>
          <a:lstStyle/>
          <a:p>
            <a:fld id="{66D7EE93-9243-0345-AA53-8D5B03C502DF}" type="datetime1">
              <a:rPr lang="en-US" smtClean="0"/>
              <a:t>1/13/2022</a:t>
            </a:fld>
            <a:endParaRPr lang="en-US" dirty="0"/>
          </a:p>
        </p:txBody>
      </p:sp>
      <p:sp>
        <p:nvSpPr>
          <p:cNvPr id="5" name="Slide Number Placeholder 4"/>
          <p:cNvSpPr>
            <a:spLocks noGrp="1"/>
          </p:cNvSpPr>
          <p:nvPr>
            <p:ph type="sldNum" sz="quarter" idx="11"/>
          </p:nvPr>
        </p:nvSpPr>
        <p:spPr/>
        <p:txBody>
          <a:bodyPr/>
          <a:lstStyle/>
          <a:p>
            <a:fld id="{2ACA50E0-20C4-493C-9F40-90C5E101C095}" type="slidenum">
              <a:rPr lang="en-US" smtClean="0"/>
              <a:t>13</a:t>
            </a:fld>
            <a:endParaRPr lang="en-US" dirty="0"/>
          </a:p>
        </p:txBody>
      </p:sp>
      <p:sp>
        <p:nvSpPr>
          <p:cNvPr id="6" name="Notes Placeholder 5"/>
          <p:cNvSpPr>
            <a:spLocks noGrp="1"/>
          </p:cNvSpPr>
          <p:nvPr>
            <p:ph type="body" sz="quarter" idx="12"/>
          </p:nvPr>
        </p:nvSpPr>
        <p:spPr>
          <a:xfrm>
            <a:off x="619901" y="4387376"/>
            <a:ext cx="5579110" cy="4156233"/>
          </a:xfrm>
        </p:spPr>
        <p:txBody>
          <a:bodyPr/>
          <a:lstStyle/>
          <a:p>
            <a:r>
              <a:rPr lang="en-US" sz="1100" b="1" dirty="0">
                <a:latin typeface="Arial"/>
              </a:rPr>
              <a:t>Underprepared:</a:t>
            </a:r>
          </a:p>
          <a:p>
            <a:pPr marL="636382" lvl="1" indent="-173559">
              <a:buFont typeface="Arial"/>
              <a:buChar char="•"/>
            </a:pPr>
            <a:r>
              <a:rPr lang="en-US" sz="1100" dirty="0">
                <a:latin typeface="Arial"/>
              </a:rPr>
              <a:t>Caregiving is reactive. Few of us have planned or prepared for it. As a result, whatever you don</a:t>
            </a:r>
            <a:r>
              <a:rPr lang="mr-IN" sz="1100" dirty="0">
                <a:latin typeface="Arial"/>
              </a:rPr>
              <a:t>’</a:t>
            </a:r>
            <a:r>
              <a:rPr lang="en-US" sz="1100" dirty="0">
                <a:latin typeface="Arial"/>
              </a:rPr>
              <a:t>t plan for much more difficult. As Terri said, dealing with complex caregiving stuff is hard on  a good day, but most of us end up thrown into the deep end when an accident, sudden illness or diagnosis occurs.</a:t>
            </a:r>
          </a:p>
          <a:p>
            <a:pPr lvl="1"/>
            <a:endParaRPr lang="en-US" sz="1100" dirty="0">
              <a:latin typeface="Arial"/>
            </a:endParaRPr>
          </a:p>
          <a:p>
            <a:pPr marL="636382" lvl="1" indent="-173559">
              <a:buFont typeface="Arial"/>
              <a:buChar char="•"/>
            </a:pPr>
            <a:r>
              <a:rPr lang="en-US" sz="1100" dirty="0">
                <a:latin typeface="Arial"/>
              </a:rPr>
              <a:t>Nobody gets any training. All learn the most difficult way possible. Trial and Error.  87% of caregivers learned how to provide long-term care on the job or by teaching themselves how to do it. </a:t>
            </a:r>
            <a:r>
              <a:rPr lang="en-US" sz="1100" i="1" dirty="0">
                <a:latin typeface="Arial"/>
              </a:rPr>
              <a:t>(Terri) here is how I learned about wound care, I Googled it while I was doing it.   </a:t>
            </a:r>
          </a:p>
          <a:p>
            <a:pPr lvl="1"/>
            <a:endParaRPr lang="en-US" sz="1100" dirty="0">
              <a:latin typeface="Arial"/>
            </a:endParaRPr>
          </a:p>
          <a:p>
            <a:r>
              <a:rPr lang="en-US" sz="1100" b="1" dirty="0">
                <a:latin typeface="Arial"/>
              </a:rPr>
              <a:t>Overwhelmed:</a:t>
            </a:r>
          </a:p>
          <a:p>
            <a:pPr marL="636382" lvl="1" indent="-173559">
              <a:buFont typeface="Arial"/>
              <a:buChar char="•"/>
            </a:pPr>
            <a:r>
              <a:rPr lang="en-US" sz="1100" dirty="0">
                <a:latin typeface="Arial"/>
              </a:rPr>
              <a:t>50% find caregiving overwhelming</a:t>
            </a:r>
            <a:r>
              <a:rPr lang="mr-IN" sz="1100" dirty="0">
                <a:latin typeface="Arial"/>
              </a:rPr>
              <a:t>…</a:t>
            </a:r>
            <a:r>
              <a:rPr lang="en-US" sz="1100" dirty="0">
                <a:latin typeface="Arial"/>
              </a:rPr>
              <a:t>  </a:t>
            </a:r>
            <a:r>
              <a:rPr lang="mr-IN" sz="1100" dirty="0">
                <a:latin typeface="Arial"/>
              </a:rPr>
              <a:t>…</a:t>
            </a:r>
            <a:r>
              <a:rPr lang="en-US" sz="1100" dirty="0">
                <a:latin typeface="Arial"/>
              </a:rPr>
              <a:t>brought on by how much they do, what they do and the difficulty of doing it. </a:t>
            </a:r>
          </a:p>
          <a:p>
            <a:pPr marL="636382" lvl="1" indent="-173559">
              <a:buFont typeface="Arial"/>
              <a:buChar char="•"/>
            </a:pPr>
            <a:endParaRPr lang="en-US" sz="1100" dirty="0">
              <a:latin typeface="Arial"/>
            </a:endParaRPr>
          </a:p>
          <a:p>
            <a:pPr marL="636382" lvl="1" indent="-173559" defTabSz="925647">
              <a:buFont typeface="Arial"/>
              <a:buChar char="•"/>
              <a:defRPr/>
            </a:pPr>
            <a:r>
              <a:rPr lang="en-US" sz="1100" dirty="0">
                <a:latin typeface="Arial"/>
              </a:rPr>
              <a:t>Nearly half perform some kind of medical care from changing bandages (30%) to inserting catheters or feeding tubes (6%) </a:t>
            </a:r>
          </a:p>
          <a:p>
            <a:pPr marL="462824" lvl="1"/>
            <a:endParaRPr lang="en-US" sz="1100" dirty="0">
              <a:latin typeface="Arial"/>
            </a:endParaRPr>
          </a:p>
          <a:p>
            <a:r>
              <a:rPr lang="en-US" dirty="0"/>
              <a:t> </a:t>
            </a:r>
          </a:p>
        </p:txBody>
      </p:sp>
    </p:spTree>
    <p:extLst>
      <p:ext uri="{BB962C8B-B14F-4D97-AF65-F5344CB8AC3E}">
        <p14:creationId xmlns:p14="http://schemas.microsoft.com/office/powerpoint/2010/main" val="358504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5964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39127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7030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lang="en-US" dirty="0"/>
          </a:p>
        </p:txBody>
      </p:sp>
      <p:sp>
        <p:nvSpPr>
          <p:cNvPr id="85" name="Google Shape;85;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hyperlink" Target="mailto:acampbell@waltonoptions.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895452" y="4102417"/>
            <a:ext cx="7766936" cy="1096899"/>
          </a:xfrm>
        </p:spPr>
        <p:txBody>
          <a:bodyPr>
            <a:normAutofit/>
          </a:bodyPr>
          <a:lstStyle/>
          <a:p>
            <a:pPr algn="l"/>
            <a:r>
              <a:rPr lang="en-US" sz="3200" b="1" dirty="0">
                <a:solidFill>
                  <a:schemeClr val="tx1"/>
                </a:solidFill>
                <a:latin typeface="Arial Rounded MT Bold" panose="020F0704030504030204" pitchFamily="34" charset="0"/>
                <a:cs typeface="Calibri Light" panose="020F0302020204030204" pitchFamily="34" charset="0"/>
              </a:rPr>
              <a:t>January 2022  -  BOARD MEETING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83223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0276" y="1295400"/>
            <a:ext cx="78581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ssionQuestionData" descr="&lt;?xml version=&quot;1.0&quot;?&gt;&lt;AllQuestions /&gt;" hidden="1"/>
          <p:cNvSpPr txBox="1"/>
          <p:nvPr/>
        </p:nvSpPr>
        <p:spPr>
          <a:xfrm>
            <a:off x="1524000" y="0"/>
            <a:ext cx="0" cy="369332"/>
          </a:xfrm>
          <a:prstGeom prst="rect">
            <a:avLst/>
          </a:prstGeom>
          <a:noFill/>
        </p:spPr>
        <p:txBody>
          <a:bodyPr vert="horz" rtlCol="0">
            <a:spAutoFit/>
          </a:bodyPr>
          <a:lstStyle/>
          <a:p>
            <a:endParaRPr lang="en-US" dirty="0"/>
          </a:p>
        </p:txBody>
      </p:sp>
      <p:sp>
        <p:nvSpPr>
          <p:cNvPr id="3" name="SessionAnswerData" descr="&lt;?xml version=&quot;1.0&quot;?&gt;&lt;AllAnswers /&gt;" hidden="1"/>
          <p:cNvSpPr txBox="1"/>
          <p:nvPr/>
        </p:nvSpPr>
        <p:spPr>
          <a:xfrm>
            <a:off x="2794000" y="0"/>
            <a:ext cx="0" cy="369332"/>
          </a:xfrm>
          <a:prstGeom prst="rect">
            <a:avLst/>
          </a:prstGeom>
          <a:noFill/>
        </p:spPr>
        <p:txBody>
          <a:bodyPr vert="horz" rtlCol="0">
            <a:spAutoFit/>
          </a:bodyPr>
          <a:lstStyle/>
          <a:p>
            <a:endParaRPr lang="en-US" dirty="0"/>
          </a:p>
        </p:txBody>
      </p:sp>
      <p:sp>
        <p:nvSpPr>
          <p:cNvPr id="4" name="SessionResponseData" hidden="1"/>
          <p:cNvSpPr txBox="1"/>
          <p:nvPr/>
        </p:nvSpPr>
        <p:spPr>
          <a:xfrm>
            <a:off x="1524000" y="0"/>
            <a:ext cx="0" cy="369332"/>
          </a:xfrm>
          <a:prstGeom prst="rect">
            <a:avLst/>
          </a:prstGeom>
          <a:noFill/>
        </p:spPr>
        <p:txBody>
          <a:bodyPr vert="horz" rtlCol="0">
            <a:spAutoFit/>
          </a:bodyPr>
          <a:lstStyle/>
          <a:p>
            <a:endParaRPr lang="en-US" dirty="0"/>
          </a:p>
        </p:txBody>
      </p:sp>
      <p:sp>
        <p:nvSpPr>
          <p:cNvPr id="5"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SimulatedVoteCount&gt;50&lt;/SimulatedVoteCount&gt;&lt;ChartModel&gt;3D&lt;/ChartModel&gt;&lt;gridColor&gt;&lt;/gridColor&gt;&lt;gridAlternateColor&gt;&lt;/gridAlternateColor&gt;&lt;gridIncorrectColor&gt;&lt;/gridIncorrect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Color [A=255, R=185, G=222, B=228]&lt;/chartColor1&gt;&lt;chartColor2&gt;Color [A=255, R=51, G=50, B=152]&lt;/chartColor2&gt;&lt;chartColor3&gt;Color [A=255, R=1, G=153, B=154]&lt;/chartColor3&gt;&lt;chartColor4&gt;Color [A=255, R=153, G=202, B=0]&lt;/chartColor4&gt;&lt;chartColor5&gt;Color [A=255, R=128, G=128, B=128]&lt;/chartColor5&gt;&lt;chartColor6&gt;Color [A=255, R=185, G=222, B=228]&lt;/chartColor6&gt;&lt;chartColor7&gt;Color [A=255, R=51, G=50, B=152]&lt;/chartColor7&gt;&lt;chartColor8&gt;Color [A=255, R=1, G=153, B=154]&lt;/chartColor8&gt;&lt;chartColor9&gt;Color [A=255, R=153, G=202, B=0]&lt;/chartColor9&gt;&lt;chartColor10&gt;Color [A=255, R=128, G=128, B=128]&lt;/chartColor10&gt;&lt;teamColor1&gt;Color [A=255, R=187, G=224, B=227]&lt;/teamColor1&gt;&lt;teamColor2&gt;Color [A=255, R=51, G=51, B=153]&lt;/teamColor2&gt;&lt;teamColor3&gt;Color [A=255, R=0, G=153, B=153]&lt;/teamColor3&gt;&lt;teamColor4&gt;Color [A=255, R=153, G=204, B=0]&lt;/teamColor4&gt;&lt;teamColor5&gt;Color [A=255, R=128, G=128, B=128]&lt;/teamColor5&gt;&lt;teamColor6&gt;Color [A=255, R=0, G=0, B=0]&lt;/teamColor6&gt;&lt;teamColor7&gt;Color [A=255, R=0, G=102, B=204]&lt;/teamColor7&gt;&lt;teamColor8&gt;Color [A=255, R=204, G=204, B=255]&lt;/teamColor8&gt;&lt;teamColor9&gt;Color [A=255, R=255, G=0, B=0]&lt;/teamColor9&gt;&lt;teamColor10&gt;Color [A=255, R=255, G=255, B=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lt;/isGridColorKnownColor&gt;&lt;gridColorName&gt;&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Settings&gt;" hidden="1"/>
          <p:cNvSpPr txBox="1"/>
          <p:nvPr/>
        </p:nvSpPr>
        <p:spPr>
          <a:xfrm>
            <a:off x="1524000" y="0"/>
            <a:ext cx="0" cy="369332"/>
          </a:xfrm>
          <a:prstGeom prst="rect">
            <a:avLst/>
          </a:prstGeom>
          <a:noFill/>
        </p:spPr>
        <p:txBody>
          <a:bodyPr vert="horz" rtlCol="0">
            <a:spAutoFit/>
          </a:bodyPr>
          <a:lstStyle/>
          <a:p>
            <a:endParaRPr lang="en-US" dirty="0"/>
          </a:p>
        </p:txBody>
      </p:sp>
      <p:pic>
        <p:nvPicPr>
          <p:cNvPr id="7" name="Picture 65" descr="A picture containing logo&#10;&#10;Description automatically generated">
            <a:extLst>
              <a:ext uri="{FF2B5EF4-FFF2-40B4-BE49-F238E27FC236}">
                <a16:creationId xmlns:a16="http://schemas.microsoft.com/office/drawing/2014/main" id="{8A7BF73A-4FBE-4A6B-91F6-BB39DA909676}"/>
              </a:ext>
            </a:extLst>
          </p:cNvPr>
          <p:cNvPicPr>
            <a:picLocks noChangeAspect="1"/>
          </p:cNvPicPr>
          <p:nvPr/>
        </p:nvPicPr>
        <p:blipFill>
          <a:blip r:embed="rId5"/>
          <a:stretch>
            <a:fillRect/>
          </a:stretch>
        </p:blipFill>
        <p:spPr>
          <a:xfrm>
            <a:off x="10576560" y="6146800"/>
            <a:ext cx="1575809" cy="666454"/>
          </a:xfrm>
          <a:prstGeom prst="rect">
            <a:avLst/>
          </a:prstGeom>
        </p:spPr>
      </p:pic>
    </p:spTree>
    <p:custDataLst>
      <p:tags r:id="rId1"/>
    </p:custDataLst>
    <p:extLst>
      <p:ext uri="{BB962C8B-B14F-4D97-AF65-F5344CB8AC3E}">
        <p14:creationId xmlns:p14="http://schemas.microsoft.com/office/powerpoint/2010/main" val="341985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958970" y="762000"/>
            <a:ext cx="8241441" cy="112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bodyPr>
          <a:lstStyle>
            <a:lvl1pPr algn="l" rtl="0" eaLnBrk="0" fontAlgn="base" hangingPunct="0">
              <a:lnSpc>
                <a:spcPct val="88000"/>
              </a:lnSpc>
              <a:spcBef>
                <a:spcPct val="0"/>
              </a:spcBef>
              <a:spcAft>
                <a:spcPct val="0"/>
              </a:spcAft>
              <a:defRPr lang="en-US" sz="3200" b="0" smtClean="0">
                <a:solidFill>
                  <a:srgbClr val="ED1B24"/>
                </a:solidFill>
                <a:latin typeface="+mn-lt"/>
                <a:ea typeface="+mj-ea"/>
                <a:cs typeface="+mj-cs"/>
              </a:defRPr>
            </a:lvl1pPr>
            <a:lvl2pPr algn="l" rtl="0" eaLnBrk="0" fontAlgn="base" hangingPunct="0">
              <a:lnSpc>
                <a:spcPct val="88000"/>
              </a:lnSpc>
              <a:spcBef>
                <a:spcPct val="0"/>
              </a:spcBef>
              <a:spcAft>
                <a:spcPct val="0"/>
              </a:spcAft>
              <a:defRPr sz="3000">
                <a:solidFill>
                  <a:srgbClr val="ED1B24"/>
                </a:solidFill>
                <a:latin typeface="Arial Black" pitchFamily="34" charset="0"/>
              </a:defRPr>
            </a:lvl2pPr>
            <a:lvl3pPr algn="l" rtl="0" eaLnBrk="0" fontAlgn="base" hangingPunct="0">
              <a:lnSpc>
                <a:spcPct val="88000"/>
              </a:lnSpc>
              <a:spcBef>
                <a:spcPct val="0"/>
              </a:spcBef>
              <a:spcAft>
                <a:spcPct val="0"/>
              </a:spcAft>
              <a:defRPr sz="3000">
                <a:solidFill>
                  <a:srgbClr val="ED1B24"/>
                </a:solidFill>
                <a:latin typeface="Arial Black" pitchFamily="34" charset="0"/>
              </a:defRPr>
            </a:lvl3pPr>
            <a:lvl4pPr algn="l" rtl="0" eaLnBrk="0" fontAlgn="base" hangingPunct="0">
              <a:lnSpc>
                <a:spcPct val="88000"/>
              </a:lnSpc>
              <a:spcBef>
                <a:spcPct val="0"/>
              </a:spcBef>
              <a:spcAft>
                <a:spcPct val="0"/>
              </a:spcAft>
              <a:defRPr sz="3000">
                <a:solidFill>
                  <a:srgbClr val="ED1B24"/>
                </a:solidFill>
                <a:latin typeface="Arial Black" pitchFamily="34" charset="0"/>
              </a:defRPr>
            </a:lvl4pPr>
            <a:lvl5pPr algn="l" rtl="0" eaLnBrk="0" fontAlgn="base" hangingPunct="0">
              <a:lnSpc>
                <a:spcPct val="88000"/>
              </a:lnSpc>
              <a:spcBef>
                <a:spcPct val="0"/>
              </a:spcBef>
              <a:spcAft>
                <a:spcPct val="0"/>
              </a:spcAft>
              <a:defRPr sz="3000">
                <a:solidFill>
                  <a:srgbClr val="ED1B24"/>
                </a:solidFill>
                <a:latin typeface="Arial Black" pitchFamily="34" charset="0"/>
              </a:defRPr>
            </a:lvl5pPr>
            <a:lvl6pPr marL="457200" algn="l" rtl="0" fontAlgn="base">
              <a:lnSpc>
                <a:spcPct val="88000"/>
              </a:lnSpc>
              <a:spcBef>
                <a:spcPct val="0"/>
              </a:spcBef>
              <a:spcAft>
                <a:spcPct val="0"/>
              </a:spcAft>
              <a:defRPr sz="3000">
                <a:solidFill>
                  <a:srgbClr val="ED1B24"/>
                </a:solidFill>
                <a:latin typeface="Arial Black" pitchFamily="34" charset="0"/>
              </a:defRPr>
            </a:lvl6pPr>
            <a:lvl7pPr marL="914400" algn="l" rtl="0" fontAlgn="base">
              <a:lnSpc>
                <a:spcPct val="88000"/>
              </a:lnSpc>
              <a:spcBef>
                <a:spcPct val="0"/>
              </a:spcBef>
              <a:spcAft>
                <a:spcPct val="0"/>
              </a:spcAft>
              <a:defRPr sz="3000">
                <a:solidFill>
                  <a:srgbClr val="ED1B24"/>
                </a:solidFill>
                <a:latin typeface="Arial Black" pitchFamily="34" charset="0"/>
              </a:defRPr>
            </a:lvl7pPr>
            <a:lvl8pPr marL="1371600" algn="l" rtl="0" fontAlgn="base">
              <a:lnSpc>
                <a:spcPct val="88000"/>
              </a:lnSpc>
              <a:spcBef>
                <a:spcPct val="0"/>
              </a:spcBef>
              <a:spcAft>
                <a:spcPct val="0"/>
              </a:spcAft>
              <a:defRPr sz="3000">
                <a:solidFill>
                  <a:srgbClr val="ED1B24"/>
                </a:solidFill>
                <a:latin typeface="Arial Black" pitchFamily="34" charset="0"/>
              </a:defRPr>
            </a:lvl8pPr>
            <a:lvl9pPr marL="1828800" algn="l" rtl="0" fontAlgn="base">
              <a:lnSpc>
                <a:spcPct val="88000"/>
              </a:lnSpc>
              <a:spcBef>
                <a:spcPct val="0"/>
              </a:spcBef>
              <a:spcAft>
                <a:spcPct val="0"/>
              </a:spcAft>
              <a:defRPr sz="3000">
                <a:solidFill>
                  <a:srgbClr val="ED1B24"/>
                </a:solidFill>
                <a:latin typeface="Arial Black" pitchFamily="34" charset="0"/>
              </a:defRPr>
            </a:lvl9pPr>
          </a:lstStyle>
          <a:p>
            <a:pPr algn="ctr" defTabSz="820583" eaLnBrk="1" hangingPunct="1">
              <a:defRPr/>
            </a:pPr>
            <a:r>
              <a:rPr lang="en-US" sz="3900" b="1" kern="0" dirty="0">
                <a:solidFill>
                  <a:srgbClr val="174D6F"/>
                </a:solidFill>
                <a:latin typeface="Arial" panose="020B0604020202020204" pitchFamily="34" charset="0"/>
                <a:cs typeface="Arial" panose="020B0604020202020204" pitchFamily="34" charset="0"/>
              </a:rPr>
              <a:t>There are 4 Kinds of People in the World</a:t>
            </a:r>
            <a:br>
              <a:rPr lang="en-US" sz="3600" b="1" kern="0" dirty="0">
                <a:solidFill>
                  <a:srgbClr val="174D6F"/>
                </a:solidFill>
                <a:latin typeface="Arial" panose="020B0604020202020204" pitchFamily="34" charset="0"/>
                <a:cs typeface="Arial" panose="020B0604020202020204" pitchFamily="34" charset="0"/>
              </a:rPr>
            </a:br>
            <a:endParaRPr lang="en-US" sz="3600" b="1" kern="0" dirty="0">
              <a:solidFill>
                <a:srgbClr val="174D6F"/>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2164772" y="2209800"/>
            <a:ext cx="8165524" cy="38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bodyPr>
          <a:lstStyle>
            <a:lvl1pPr marL="0" indent="-233363" algn="l" defTabSz="0" rtl="0" eaLnBrk="0" fontAlgn="base" hangingPunct="0">
              <a:spcBef>
                <a:spcPct val="20000"/>
              </a:spcBef>
              <a:spcAft>
                <a:spcPct val="0"/>
              </a:spcAft>
              <a:buClr>
                <a:schemeClr val="tx1"/>
              </a:buClr>
              <a:buSzPct val="90000"/>
              <a:buFontTx/>
              <a:buNone/>
              <a:defRPr sz="2000" b="1">
                <a:solidFill>
                  <a:schemeClr val="tx1"/>
                </a:solidFill>
                <a:latin typeface="+mn-lt"/>
                <a:ea typeface="+mn-ea"/>
                <a:cs typeface="+mn-cs"/>
              </a:defRPr>
            </a:lvl1pPr>
            <a:lvl2pPr marL="0" indent="-285750" algn="l" defTabSz="0" rtl="0" eaLnBrk="0" fontAlgn="base" hangingPunct="0">
              <a:spcBef>
                <a:spcPct val="20000"/>
              </a:spcBef>
              <a:spcAft>
                <a:spcPct val="0"/>
              </a:spcAft>
              <a:buClr>
                <a:schemeClr val="tx1"/>
              </a:buClr>
              <a:buSzPct val="90000"/>
              <a:buFontTx/>
              <a:buNone/>
              <a:defRPr sz="2000" b="1">
                <a:solidFill>
                  <a:schemeClr val="tx1"/>
                </a:solidFill>
                <a:latin typeface="+mn-lt"/>
              </a:defRPr>
            </a:lvl2pPr>
            <a:lvl3pPr marL="0" indent="-228600" algn="l" rtl="0" eaLnBrk="0" fontAlgn="base" hangingPunct="0">
              <a:spcBef>
                <a:spcPct val="20000"/>
              </a:spcBef>
              <a:spcAft>
                <a:spcPct val="0"/>
              </a:spcAft>
              <a:buChar char="•"/>
              <a:defRPr sz="1800" b="1">
                <a:solidFill>
                  <a:schemeClr val="tx1"/>
                </a:solidFill>
                <a:latin typeface="+mn-lt"/>
              </a:defRPr>
            </a:lvl3pPr>
            <a:lvl4pPr marL="457200" indent="-228600" algn="l" rtl="0" eaLnBrk="0" fontAlgn="base" hangingPunct="0">
              <a:spcBef>
                <a:spcPct val="20000"/>
              </a:spcBef>
              <a:spcAft>
                <a:spcPct val="0"/>
              </a:spcAft>
              <a:buFont typeface="Arial Black" pitchFamily="34" charset="0"/>
              <a:buChar char="&gt;"/>
              <a:defRPr sz="1800" b="1">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sz="2200">
                <a:solidFill>
                  <a:schemeClr val="tx1"/>
                </a:solidFill>
                <a:latin typeface="+mn-lt"/>
              </a:defRPr>
            </a:lvl6pPr>
            <a:lvl7pPr marL="2971800" indent="-228600" algn="l" rtl="0" fontAlgn="base">
              <a:spcBef>
                <a:spcPct val="20000"/>
              </a:spcBef>
              <a:spcAft>
                <a:spcPct val="0"/>
              </a:spcAft>
              <a:buChar char="»"/>
              <a:defRPr sz="2200">
                <a:solidFill>
                  <a:schemeClr val="tx1"/>
                </a:solidFill>
                <a:latin typeface="+mn-lt"/>
              </a:defRPr>
            </a:lvl7pPr>
            <a:lvl8pPr marL="3429000" indent="-228600" algn="l" rtl="0" fontAlgn="base">
              <a:spcBef>
                <a:spcPct val="20000"/>
              </a:spcBef>
              <a:spcAft>
                <a:spcPct val="0"/>
              </a:spcAft>
              <a:buChar char="»"/>
              <a:defRPr sz="2200">
                <a:solidFill>
                  <a:schemeClr val="tx1"/>
                </a:solidFill>
                <a:latin typeface="+mn-lt"/>
              </a:defRPr>
            </a:lvl8pPr>
            <a:lvl9pPr marL="3886200" indent="-228600" algn="l" rtl="0" fontAlgn="base">
              <a:spcBef>
                <a:spcPct val="20000"/>
              </a:spcBef>
              <a:spcAft>
                <a:spcPct val="0"/>
              </a:spcAft>
              <a:buChar char="»"/>
              <a:defRPr sz="2200">
                <a:solidFill>
                  <a:schemeClr val="tx1"/>
                </a:solidFill>
                <a:latin typeface="+mn-lt"/>
              </a:defRPr>
            </a:lvl9pPr>
          </a:lstStyle>
          <a:p>
            <a:pPr marL="200871" indent="-410291" eaLnBrk="1" hangingPunct="1">
              <a:spcBef>
                <a:spcPct val="0"/>
              </a:spcBef>
              <a:buClr>
                <a:srgbClr val="000000"/>
              </a:buClr>
              <a:buFont typeface="+mj-lt"/>
              <a:buAutoNum type="arabicPeriod"/>
              <a:defRPr/>
            </a:pPr>
            <a:r>
              <a:rPr lang="en-US" sz="2800" kern="0" dirty="0">
                <a:solidFill>
                  <a:srgbClr val="000000"/>
                </a:solidFill>
                <a:latin typeface="Arial" panose="020B0604020202020204" pitchFamily="34" charset="0"/>
                <a:cs typeface="Arial" panose="020B0604020202020204" pitchFamily="34" charset="0"/>
              </a:rPr>
              <a:t>Those who have been caregivers</a:t>
            </a:r>
          </a:p>
          <a:p>
            <a:pPr marL="98299" indent="-307718" eaLnBrk="1" hangingPunct="1">
              <a:spcBef>
                <a:spcPct val="0"/>
              </a:spcBef>
              <a:buClr>
                <a:srgbClr val="000000"/>
              </a:buClr>
              <a:buFont typeface="+mj-lt"/>
              <a:buAutoNum type="arabicPeriod"/>
              <a:defRPr/>
            </a:pPr>
            <a:endParaRPr lang="en-US" sz="2800" kern="0" dirty="0">
              <a:solidFill>
                <a:srgbClr val="000000"/>
              </a:solidFill>
              <a:latin typeface="Arial" panose="020B0604020202020204" pitchFamily="34" charset="0"/>
              <a:cs typeface="Arial" panose="020B0604020202020204" pitchFamily="34" charset="0"/>
            </a:endParaRPr>
          </a:p>
          <a:p>
            <a:pPr marL="200871" indent="-410291" eaLnBrk="1" hangingPunct="1">
              <a:spcBef>
                <a:spcPct val="0"/>
              </a:spcBef>
              <a:buClr>
                <a:srgbClr val="000000"/>
              </a:buClr>
              <a:buFont typeface="+mj-lt"/>
              <a:buAutoNum type="arabicPeriod"/>
              <a:defRPr/>
            </a:pPr>
            <a:r>
              <a:rPr lang="en-US" sz="2800" kern="0" dirty="0">
                <a:solidFill>
                  <a:srgbClr val="000000"/>
                </a:solidFill>
                <a:latin typeface="Arial" panose="020B0604020202020204" pitchFamily="34" charset="0"/>
                <a:cs typeface="Arial" panose="020B0604020202020204" pitchFamily="34" charset="0"/>
              </a:rPr>
              <a:t>Those who currently are caregivers</a:t>
            </a:r>
          </a:p>
          <a:p>
            <a:pPr marL="98299" indent="-307718" eaLnBrk="1" hangingPunct="1">
              <a:spcBef>
                <a:spcPct val="0"/>
              </a:spcBef>
              <a:buClr>
                <a:srgbClr val="000000"/>
              </a:buClr>
              <a:buFont typeface="+mj-lt"/>
              <a:buAutoNum type="arabicPeriod"/>
              <a:defRPr/>
            </a:pPr>
            <a:endParaRPr lang="en-US" sz="2800" kern="0" dirty="0">
              <a:solidFill>
                <a:srgbClr val="000000"/>
              </a:solidFill>
              <a:latin typeface="Arial" panose="020B0604020202020204" pitchFamily="34" charset="0"/>
              <a:cs typeface="Arial" panose="020B0604020202020204" pitchFamily="34" charset="0"/>
            </a:endParaRPr>
          </a:p>
          <a:p>
            <a:pPr marL="200871" indent="-410291" eaLnBrk="1" hangingPunct="1">
              <a:spcBef>
                <a:spcPct val="0"/>
              </a:spcBef>
              <a:buClr>
                <a:srgbClr val="000000"/>
              </a:buClr>
              <a:buFont typeface="+mj-lt"/>
              <a:buAutoNum type="arabicPeriod"/>
              <a:defRPr/>
            </a:pPr>
            <a:r>
              <a:rPr lang="en-US" sz="2800" kern="0" dirty="0">
                <a:solidFill>
                  <a:srgbClr val="000000"/>
                </a:solidFill>
                <a:latin typeface="Arial" panose="020B0604020202020204" pitchFamily="34" charset="0"/>
                <a:cs typeface="Arial" panose="020B0604020202020204" pitchFamily="34" charset="0"/>
              </a:rPr>
              <a:t>Those who will be caregivers</a:t>
            </a:r>
          </a:p>
          <a:p>
            <a:pPr marL="98299" indent="-307718" eaLnBrk="1" hangingPunct="1">
              <a:spcBef>
                <a:spcPct val="0"/>
              </a:spcBef>
              <a:buClr>
                <a:srgbClr val="000000"/>
              </a:buClr>
              <a:buFont typeface="+mj-lt"/>
              <a:buAutoNum type="arabicPeriod"/>
              <a:defRPr/>
            </a:pPr>
            <a:endParaRPr lang="en-US" sz="2800" kern="0" dirty="0">
              <a:solidFill>
                <a:srgbClr val="000000"/>
              </a:solidFill>
              <a:latin typeface="Arial" panose="020B0604020202020204" pitchFamily="34" charset="0"/>
              <a:cs typeface="Arial" panose="020B0604020202020204" pitchFamily="34" charset="0"/>
            </a:endParaRPr>
          </a:p>
          <a:p>
            <a:pPr marL="200871" indent="-410291" eaLnBrk="1" hangingPunct="1">
              <a:spcBef>
                <a:spcPct val="0"/>
              </a:spcBef>
              <a:buClr>
                <a:srgbClr val="000000"/>
              </a:buClr>
              <a:buFont typeface="+mj-lt"/>
              <a:buAutoNum type="arabicPeriod"/>
              <a:defRPr/>
            </a:pPr>
            <a:r>
              <a:rPr lang="en-US" sz="2800" kern="0" dirty="0">
                <a:solidFill>
                  <a:srgbClr val="000000"/>
                </a:solidFill>
                <a:latin typeface="Arial" panose="020B0604020202020204" pitchFamily="34" charset="0"/>
                <a:cs typeface="Arial" panose="020B0604020202020204" pitchFamily="34" charset="0"/>
              </a:rPr>
              <a:t>Those who will need caregivers </a:t>
            </a:r>
            <a:endParaRPr lang="en-US" sz="2800" i="1" kern="0" dirty="0">
              <a:solidFill>
                <a:srgbClr val="000000"/>
              </a:solidFill>
              <a:latin typeface="Arial" panose="020B0604020202020204" pitchFamily="34" charset="0"/>
              <a:cs typeface="Arial" panose="020B0604020202020204" pitchFamily="34" charset="0"/>
            </a:endParaRPr>
          </a:p>
          <a:p>
            <a:pPr indent="0" algn="r" eaLnBrk="1" hangingPunct="1">
              <a:spcBef>
                <a:spcPct val="0"/>
              </a:spcBef>
              <a:buClr>
                <a:srgbClr val="000000"/>
              </a:buClr>
              <a:defRPr/>
            </a:pPr>
            <a:r>
              <a:rPr lang="en-US" sz="3100" i="1" kern="0" dirty="0">
                <a:solidFill>
                  <a:srgbClr val="000000"/>
                </a:solidFill>
                <a:latin typeface="Arial" panose="020B0604020202020204" pitchFamily="34" charset="0"/>
                <a:cs typeface="Arial" panose="020B0604020202020204" pitchFamily="34" charset="0"/>
              </a:rPr>
              <a:t>						-</a:t>
            </a:r>
            <a:r>
              <a:rPr lang="en-US" i="1" kern="0" dirty="0">
                <a:solidFill>
                  <a:srgbClr val="000000"/>
                </a:solidFill>
                <a:latin typeface="Arial" panose="020B0604020202020204" pitchFamily="34" charset="0"/>
                <a:cs typeface="Arial" panose="020B0604020202020204" pitchFamily="34" charset="0"/>
              </a:rPr>
              <a:t>Rosalynn Carter</a:t>
            </a:r>
          </a:p>
        </p:txBody>
      </p:sp>
      <p:pic>
        <p:nvPicPr>
          <p:cNvPr id="4" name="Picture 65" descr="A picture containing logo&#10;&#10;Description automatically generated">
            <a:extLst>
              <a:ext uri="{FF2B5EF4-FFF2-40B4-BE49-F238E27FC236}">
                <a16:creationId xmlns:a16="http://schemas.microsoft.com/office/drawing/2014/main" id="{86C56433-B36F-4C03-A535-97989EA5EE2E}"/>
              </a:ext>
            </a:extLst>
          </p:cNvPr>
          <p:cNvPicPr>
            <a:picLocks noChangeAspect="1"/>
          </p:cNvPicPr>
          <p:nvPr/>
        </p:nvPicPr>
        <p:blipFill>
          <a:blip r:embed="rId4"/>
          <a:stretch>
            <a:fillRect/>
          </a:stretch>
        </p:blipFill>
        <p:spPr>
          <a:xfrm>
            <a:off x="9946640" y="6092638"/>
            <a:ext cx="2266690" cy="750461"/>
          </a:xfrm>
          <a:prstGeom prst="rect">
            <a:avLst/>
          </a:prstGeom>
        </p:spPr>
      </p:pic>
    </p:spTree>
    <p:custDataLst>
      <p:tags r:id="rId1"/>
    </p:custDataLst>
    <p:extLst>
      <p:ext uri="{BB962C8B-B14F-4D97-AF65-F5344CB8AC3E}">
        <p14:creationId xmlns:p14="http://schemas.microsoft.com/office/powerpoint/2010/main" val="3030309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929970" y="582994"/>
            <a:ext cx="8322394" cy="60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bodyPr>
          <a:lstStyle>
            <a:lvl1pPr algn="l" rtl="0" eaLnBrk="0" fontAlgn="base" hangingPunct="0">
              <a:lnSpc>
                <a:spcPct val="88000"/>
              </a:lnSpc>
              <a:spcBef>
                <a:spcPct val="0"/>
              </a:spcBef>
              <a:spcAft>
                <a:spcPct val="0"/>
              </a:spcAft>
              <a:defRPr lang="en-US" sz="3200" b="0" smtClean="0">
                <a:solidFill>
                  <a:srgbClr val="ED1B24"/>
                </a:solidFill>
                <a:latin typeface="+mn-lt"/>
                <a:ea typeface="+mj-ea"/>
                <a:cs typeface="+mj-cs"/>
              </a:defRPr>
            </a:lvl1pPr>
            <a:lvl2pPr algn="l" rtl="0" eaLnBrk="0" fontAlgn="base" hangingPunct="0">
              <a:lnSpc>
                <a:spcPct val="88000"/>
              </a:lnSpc>
              <a:spcBef>
                <a:spcPct val="0"/>
              </a:spcBef>
              <a:spcAft>
                <a:spcPct val="0"/>
              </a:spcAft>
              <a:defRPr sz="3000">
                <a:solidFill>
                  <a:srgbClr val="ED1B24"/>
                </a:solidFill>
                <a:latin typeface="Arial Black" pitchFamily="34" charset="0"/>
              </a:defRPr>
            </a:lvl2pPr>
            <a:lvl3pPr algn="l" rtl="0" eaLnBrk="0" fontAlgn="base" hangingPunct="0">
              <a:lnSpc>
                <a:spcPct val="88000"/>
              </a:lnSpc>
              <a:spcBef>
                <a:spcPct val="0"/>
              </a:spcBef>
              <a:spcAft>
                <a:spcPct val="0"/>
              </a:spcAft>
              <a:defRPr sz="3000">
                <a:solidFill>
                  <a:srgbClr val="ED1B24"/>
                </a:solidFill>
                <a:latin typeface="Arial Black" pitchFamily="34" charset="0"/>
              </a:defRPr>
            </a:lvl3pPr>
            <a:lvl4pPr algn="l" rtl="0" eaLnBrk="0" fontAlgn="base" hangingPunct="0">
              <a:lnSpc>
                <a:spcPct val="88000"/>
              </a:lnSpc>
              <a:spcBef>
                <a:spcPct val="0"/>
              </a:spcBef>
              <a:spcAft>
                <a:spcPct val="0"/>
              </a:spcAft>
              <a:defRPr sz="3000">
                <a:solidFill>
                  <a:srgbClr val="ED1B24"/>
                </a:solidFill>
                <a:latin typeface="Arial Black" pitchFamily="34" charset="0"/>
              </a:defRPr>
            </a:lvl4pPr>
            <a:lvl5pPr algn="l" rtl="0" eaLnBrk="0" fontAlgn="base" hangingPunct="0">
              <a:lnSpc>
                <a:spcPct val="88000"/>
              </a:lnSpc>
              <a:spcBef>
                <a:spcPct val="0"/>
              </a:spcBef>
              <a:spcAft>
                <a:spcPct val="0"/>
              </a:spcAft>
              <a:defRPr sz="3000">
                <a:solidFill>
                  <a:srgbClr val="ED1B24"/>
                </a:solidFill>
                <a:latin typeface="Arial Black" pitchFamily="34" charset="0"/>
              </a:defRPr>
            </a:lvl5pPr>
            <a:lvl6pPr marL="457200" algn="l" rtl="0" fontAlgn="base">
              <a:lnSpc>
                <a:spcPct val="88000"/>
              </a:lnSpc>
              <a:spcBef>
                <a:spcPct val="0"/>
              </a:spcBef>
              <a:spcAft>
                <a:spcPct val="0"/>
              </a:spcAft>
              <a:defRPr sz="3000">
                <a:solidFill>
                  <a:srgbClr val="ED1B24"/>
                </a:solidFill>
                <a:latin typeface="Arial Black" pitchFamily="34" charset="0"/>
              </a:defRPr>
            </a:lvl6pPr>
            <a:lvl7pPr marL="914400" algn="l" rtl="0" fontAlgn="base">
              <a:lnSpc>
                <a:spcPct val="88000"/>
              </a:lnSpc>
              <a:spcBef>
                <a:spcPct val="0"/>
              </a:spcBef>
              <a:spcAft>
                <a:spcPct val="0"/>
              </a:spcAft>
              <a:defRPr sz="3000">
                <a:solidFill>
                  <a:srgbClr val="ED1B24"/>
                </a:solidFill>
                <a:latin typeface="Arial Black" pitchFamily="34" charset="0"/>
              </a:defRPr>
            </a:lvl7pPr>
            <a:lvl8pPr marL="1371600" algn="l" rtl="0" fontAlgn="base">
              <a:lnSpc>
                <a:spcPct val="88000"/>
              </a:lnSpc>
              <a:spcBef>
                <a:spcPct val="0"/>
              </a:spcBef>
              <a:spcAft>
                <a:spcPct val="0"/>
              </a:spcAft>
              <a:defRPr sz="3000">
                <a:solidFill>
                  <a:srgbClr val="ED1B24"/>
                </a:solidFill>
                <a:latin typeface="Arial Black" pitchFamily="34" charset="0"/>
              </a:defRPr>
            </a:lvl8pPr>
            <a:lvl9pPr marL="1828800" algn="l" rtl="0" fontAlgn="base">
              <a:lnSpc>
                <a:spcPct val="88000"/>
              </a:lnSpc>
              <a:spcBef>
                <a:spcPct val="0"/>
              </a:spcBef>
              <a:spcAft>
                <a:spcPct val="0"/>
              </a:spcAft>
              <a:defRPr sz="3000">
                <a:solidFill>
                  <a:srgbClr val="ED1B24"/>
                </a:solidFill>
                <a:latin typeface="Arial Black" pitchFamily="34" charset="0"/>
              </a:defRPr>
            </a:lvl9pPr>
          </a:lstStyle>
          <a:p>
            <a:pPr algn="ctr" defTabSz="820583">
              <a:defRPr/>
            </a:pPr>
            <a:r>
              <a:rPr lang="en-US" sz="3900" b="1" kern="0" dirty="0">
                <a:solidFill>
                  <a:srgbClr val="174D6F"/>
                </a:solidFill>
                <a:latin typeface="Arial" panose="020B0604020202020204" pitchFamily="34" charset="0"/>
                <a:cs typeface="Arial" panose="020B0604020202020204" pitchFamily="34" charset="0"/>
              </a:rPr>
              <a:t>Family Caregiver Tasks</a:t>
            </a:r>
          </a:p>
        </p:txBody>
      </p:sp>
      <p:sp>
        <p:nvSpPr>
          <p:cNvPr id="5" name="AutoShape 51"/>
          <p:cNvSpPr>
            <a:spLocks noChangeArrowheads="1"/>
          </p:cNvSpPr>
          <p:nvPr/>
        </p:nvSpPr>
        <p:spPr bwMode="auto">
          <a:xfrm rot="295361">
            <a:off x="4437050" y="1537605"/>
            <a:ext cx="1986128" cy="1358713"/>
          </a:xfrm>
          <a:prstGeom prst="foldedCorner">
            <a:avLst>
              <a:gd name="adj" fmla="val 13213"/>
            </a:avLst>
          </a:prstGeom>
          <a:solidFill>
            <a:srgbClr val="FFFF99"/>
          </a:solidFill>
          <a:ln w="9525">
            <a:solidFill>
              <a:srgbClr val="FFEF8F"/>
            </a:solidFill>
            <a:round/>
            <a:headEnd/>
            <a:tailEnd/>
          </a:ln>
          <a:effectLst>
            <a:outerShdw dist="56796" dir="3806097" algn="ctr" rotWithShape="0">
              <a:srgbClr val="808080"/>
            </a:outerShdw>
          </a:effectLst>
        </p:spPr>
        <p:txBody>
          <a:bodyPr wrap="none" lIns="82058" tIns="41029" rIns="82058" bIns="41029" anchor="ctr"/>
          <a:lstStyle/>
          <a:p>
            <a:pPr defTabSz="820583" fontAlgn="base">
              <a:spcBef>
                <a:spcPct val="0"/>
              </a:spcBef>
              <a:spcAft>
                <a:spcPct val="0"/>
              </a:spcAft>
              <a:defRPr/>
            </a:pPr>
            <a:endParaRPr lang="en-US" sz="1600" kern="0" dirty="0">
              <a:solidFill>
                <a:srgbClr val="000000"/>
              </a:solidFill>
              <a:latin typeface="Arial" charset="0"/>
            </a:endParaRPr>
          </a:p>
        </p:txBody>
      </p:sp>
      <p:sp>
        <p:nvSpPr>
          <p:cNvPr id="6" name="AutoShape 51"/>
          <p:cNvSpPr>
            <a:spLocks noChangeArrowheads="1"/>
          </p:cNvSpPr>
          <p:nvPr/>
        </p:nvSpPr>
        <p:spPr bwMode="auto">
          <a:xfrm rot="20994140">
            <a:off x="5288985" y="3388282"/>
            <a:ext cx="1935526" cy="1224988"/>
          </a:xfrm>
          <a:prstGeom prst="foldedCorner">
            <a:avLst>
              <a:gd name="adj" fmla="val 13213"/>
            </a:avLst>
          </a:prstGeom>
          <a:solidFill>
            <a:srgbClr val="FFFF99"/>
          </a:solidFill>
          <a:ln w="9525">
            <a:solidFill>
              <a:srgbClr val="FFEF8F"/>
            </a:solidFill>
            <a:round/>
            <a:headEnd/>
            <a:tailEnd/>
          </a:ln>
          <a:effectLst>
            <a:outerShdw dist="56796" dir="3806097" algn="ctr" rotWithShape="0">
              <a:srgbClr val="808080"/>
            </a:outerShdw>
          </a:effectLst>
        </p:spPr>
        <p:txBody>
          <a:bodyPr wrap="none" lIns="82058" tIns="41029" rIns="82058" bIns="41029" anchor="ctr"/>
          <a:lstStyle/>
          <a:p>
            <a:pPr defTabSz="820583" fontAlgn="base">
              <a:spcBef>
                <a:spcPct val="0"/>
              </a:spcBef>
              <a:spcAft>
                <a:spcPct val="0"/>
              </a:spcAft>
              <a:defRPr/>
            </a:pPr>
            <a:endParaRPr lang="en-US" sz="1600" kern="0" dirty="0">
              <a:solidFill>
                <a:srgbClr val="000000"/>
              </a:solidFill>
              <a:latin typeface="Arial" charset="0"/>
            </a:endParaRPr>
          </a:p>
        </p:txBody>
      </p:sp>
      <p:sp>
        <p:nvSpPr>
          <p:cNvPr id="7" name="AutoShape 51"/>
          <p:cNvSpPr>
            <a:spLocks noChangeArrowheads="1"/>
          </p:cNvSpPr>
          <p:nvPr/>
        </p:nvSpPr>
        <p:spPr bwMode="auto">
          <a:xfrm rot="377509">
            <a:off x="2108859" y="5045225"/>
            <a:ext cx="2007555" cy="1351589"/>
          </a:xfrm>
          <a:prstGeom prst="foldedCorner">
            <a:avLst>
              <a:gd name="adj" fmla="val 13213"/>
            </a:avLst>
          </a:prstGeom>
          <a:solidFill>
            <a:srgbClr val="FFFF99"/>
          </a:solidFill>
          <a:ln w="9525">
            <a:solidFill>
              <a:srgbClr val="FFEF8F"/>
            </a:solidFill>
            <a:round/>
            <a:headEnd/>
            <a:tailEnd/>
          </a:ln>
          <a:effectLst>
            <a:outerShdw dist="56796" dir="3806097" algn="ctr" rotWithShape="0">
              <a:srgbClr val="808080"/>
            </a:outerShdw>
          </a:effectLst>
        </p:spPr>
        <p:txBody>
          <a:bodyPr wrap="none" lIns="82058" tIns="41029" rIns="82058" bIns="41029" anchor="ctr"/>
          <a:lstStyle/>
          <a:p>
            <a:pPr defTabSz="820583" fontAlgn="base">
              <a:spcBef>
                <a:spcPct val="0"/>
              </a:spcBef>
              <a:spcAft>
                <a:spcPct val="0"/>
              </a:spcAft>
              <a:defRPr/>
            </a:pPr>
            <a:endParaRPr lang="en-US" sz="1600" kern="0" dirty="0">
              <a:solidFill>
                <a:srgbClr val="000000"/>
              </a:solidFill>
              <a:latin typeface="Arial" charset="0"/>
            </a:endParaRPr>
          </a:p>
        </p:txBody>
      </p:sp>
      <p:sp>
        <p:nvSpPr>
          <p:cNvPr id="8" name="AutoShape 51"/>
          <p:cNvSpPr>
            <a:spLocks noChangeArrowheads="1"/>
          </p:cNvSpPr>
          <p:nvPr/>
        </p:nvSpPr>
        <p:spPr bwMode="auto">
          <a:xfrm rot="299480">
            <a:off x="5196588" y="5203315"/>
            <a:ext cx="2058458" cy="1356276"/>
          </a:xfrm>
          <a:prstGeom prst="foldedCorner">
            <a:avLst>
              <a:gd name="adj" fmla="val 13213"/>
            </a:avLst>
          </a:prstGeom>
          <a:solidFill>
            <a:srgbClr val="FFFF99"/>
          </a:solidFill>
          <a:ln w="9525">
            <a:solidFill>
              <a:srgbClr val="FFEF8F"/>
            </a:solidFill>
            <a:round/>
            <a:headEnd/>
            <a:tailEnd/>
          </a:ln>
          <a:effectLst>
            <a:outerShdw dist="56796" dir="3806097" algn="ctr" rotWithShape="0">
              <a:srgbClr val="808080"/>
            </a:outerShdw>
          </a:effectLst>
        </p:spPr>
        <p:txBody>
          <a:bodyPr wrap="none" lIns="82058" tIns="41029" rIns="82058" bIns="41029" anchor="ctr"/>
          <a:lstStyle/>
          <a:p>
            <a:pPr defTabSz="820583" fontAlgn="base">
              <a:spcBef>
                <a:spcPct val="0"/>
              </a:spcBef>
              <a:spcAft>
                <a:spcPct val="0"/>
              </a:spcAft>
              <a:defRPr/>
            </a:pPr>
            <a:endParaRPr lang="en-US" sz="1600" kern="0" dirty="0">
              <a:solidFill>
                <a:srgbClr val="000000"/>
              </a:solidFill>
              <a:latin typeface="Arial" charset="0"/>
            </a:endParaRPr>
          </a:p>
        </p:txBody>
      </p:sp>
      <p:sp>
        <p:nvSpPr>
          <p:cNvPr id="9" name="AutoShape 51"/>
          <p:cNvSpPr>
            <a:spLocks noChangeArrowheads="1"/>
          </p:cNvSpPr>
          <p:nvPr/>
        </p:nvSpPr>
        <p:spPr bwMode="auto">
          <a:xfrm rot="21241335">
            <a:off x="2668393" y="3306374"/>
            <a:ext cx="1906995" cy="1194828"/>
          </a:xfrm>
          <a:prstGeom prst="foldedCorner">
            <a:avLst>
              <a:gd name="adj" fmla="val 13213"/>
            </a:avLst>
          </a:prstGeom>
          <a:solidFill>
            <a:srgbClr val="FFFF99"/>
          </a:solidFill>
          <a:ln w="9525">
            <a:solidFill>
              <a:srgbClr val="FFEF8F"/>
            </a:solidFill>
            <a:round/>
            <a:headEnd/>
            <a:tailEnd/>
          </a:ln>
          <a:effectLst>
            <a:outerShdw dist="56796" dir="3806097" algn="ctr" rotWithShape="0">
              <a:srgbClr val="808080"/>
            </a:outerShdw>
          </a:effectLst>
        </p:spPr>
        <p:txBody>
          <a:bodyPr wrap="none" lIns="82058" tIns="41029" rIns="82058" bIns="41029" anchor="ctr"/>
          <a:lstStyle/>
          <a:p>
            <a:pPr defTabSz="820583" fontAlgn="base">
              <a:spcBef>
                <a:spcPct val="0"/>
              </a:spcBef>
              <a:spcAft>
                <a:spcPct val="0"/>
              </a:spcAft>
              <a:defRPr/>
            </a:pPr>
            <a:endParaRPr lang="en-US" sz="1600" kern="0" dirty="0">
              <a:solidFill>
                <a:srgbClr val="000000"/>
              </a:solidFill>
              <a:latin typeface="Arial" charset="0"/>
            </a:endParaRPr>
          </a:p>
        </p:txBody>
      </p:sp>
      <p:sp>
        <p:nvSpPr>
          <p:cNvPr id="10" name="AutoShape 51"/>
          <p:cNvSpPr>
            <a:spLocks noChangeArrowheads="1"/>
          </p:cNvSpPr>
          <p:nvPr/>
        </p:nvSpPr>
        <p:spPr bwMode="auto">
          <a:xfrm rot="20714497">
            <a:off x="1998182" y="1529265"/>
            <a:ext cx="2002181" cy="1299882"/>
          </a:xfrm>
          <a:prstGeom prst="foldedCorner">
            <a:avLst>
              <a:gd name="adj" fmla="val 13213"/>
            </a:avLst>
          </a:prstGeom>
          <a:solidFill>
            <a:srgbClr val="FFFF99"/>
          </a:solidFill>
          <a:ln w="9525">
            <a:solidFill>
              <a:srgbClr val="FFEF8F"/>
            </a:solidFill>
            <a:round/>
            <a:headEnd/>
            <a:tailEnd/>
          </a:ln>
          <a:effectLst>
            <a:outerShdw dist="56796" dir="3806097" algn="ctr" rotWithShape="0">
              <a:srgbClr val="808080"/>
            </a:outerShdw>
          </a:effectLst>
        </p:spPr>
        <p:txBody>
          <a:bodyPr wrap="none" lIns="82058" tIns="41029" rIns="82058" bIns="41029" anchor="ctr"/>
          <a:lstStyle/>
          <a:p>
            <a:pPr defTabSz="820583" fontAlgn="base">
              <a:spcBef>
                <a:spcPct val="0"/>
              </a:spcBef>
              <a:spcAft>
                <a:spcPct val="0"/>
              </a:spcAft>
              <a:defRPr/>
            </a:pPr>
            <a:endParaRPr lang="en-US" sz="1600" kern="0" dirty="0">
              <a:solidFill>
                <a:srgbClr val="000000"/>
              </a:solidFill>
              <a:latin typeface="Arial" charset="0"/>
            </a:endParaRPr>
          </a:p>
        </p:txBody>
      </p:sp>
      <p:sp>
        <p:nvSpPr>
          <p:cNvPr id="11" name="AutoShape 51"/>
          <p:cNvSpPr>
            <a:spLocks noChangeArrowheads="1"/>
          </p:cNvSpPr>
          <p:nvPr/>
        </p:nvSpPr>
        <p:spPr bwMode="auto">
          <a:xfrm rot="20771175">
            <a:off x="7989984" y="4761113"/>
            <a:ext cx="1715332" cy="1098176"/>
          </a:xfrm>
          <a:prstGeom prst="foldedCorner">
            <a:avLst>
              <a:gd name="adj" fmla="val 13213"/>
            </a:avLst>
          </a:prstGeom>
          <a:solidFill>
            <a:srgbClr val="FFFF99"/>
          </a:solidFill>
          <a:ln w="9525">
            <a:solidFill>
              <a:srgbClr val="FFEF8F"/>
            </a:solidFill>
            <a:round/>
            <a:headEnd/>
            <a:tailEnd/>
          </a:ln>
          <a:effectLst>
            <a:outerShdw dist="56796" dir="3806097" algn="ctr" rotWithShape="0">
              <a:srgbClr val="808080"/>
            </a:outerShdw>
          </a:effectLst>
        </p:spPr>
        <p:txBody>
          <a:bodyPr wrap="none" lIns="82058" tIns="41029" rIns="82058" bIns="41029" anchor="ctr"/>
          <a:lstStyle/>
          <a:p>
            <a:pPr defTabSz="820583" fontAlgn="base">
              <a:spcBef>
                <a:spcPct val="0"/>
              </a:spcBef>
              <a:spcAft>
                <a:spcPct val="0"/>
              </a:spcAft>
              <a:defRPr/>
            </a:pPr>
            <a:endParaRPr lang="en-US" sz="1600" kern="0" dirty="0">
              <a:solidFill>
                <a:srgbClr val="000000"/>
              </a:solidFill>
              <a:latin typeface="Arial" charset="0"/>
            </a:endParaRPr>
          </a:p>
        </p:txBody>
      </p:sp>
      <p:sp>
        <p:nvSpPr>
          <p:cNvPr id="12" name="AutoShape 51"/>
          <p:cNvSpPr>
            <a:spLocks noChangeArrowheads="1"/>
          </p:cNvSpPr>
          <p:nvPr/>
        </p:nvSpPr>
        <p:spPr bwMode="auto">
          <a:xfrm rot="377509">
            <a:off x="7847566" y="2964047"/>
            <a:ext cx="1882075" cy="1187640"/>
          </a:xfrm>
          <a:prstGeom prst="foldedCorner">
            <a:avLst>
              <a:gd name="adj" fmla="val 13213"/>
            </a:avLst>
          </a:prstGeom>
          <a:solidFill>
            <a:srgbClr val="FFFF99"/>
          </a:solidFill>
          <a:ln w="9525">
            <a:solidFill>
              <a:srgbClr val="FFEF8F"/>
            </a:solidFill>
            <a:round/>
            <a:headEnd/>
            <a:tailEnd/>
          </a:ln>
          <a:effectLst>
            <a:outerShdw dist="56796" dir="3806097" algn="ctr" rotWithShape="0">
              <a:srgbClr val="808080"/>
            </a:outerShdw>
          </a:effectLst>
        </p:spPr>
        <p:txBody>
          <a:bodyPr wrap="none" lIns="82058" tIns="41029" rIns="82058" bIns="41029" anchor="ctr"/>
          <a:lstStyle/>
          <a:p>
            <a:pPr defTabSz="820583" fontAlgn="base">
              <a:spcBef>
                <a:spcPct val="0"/>
              </a:spcBef>
              <a:spcAft>
                <a:spcPct val="0"/>
              </a:spcAft>
              <a:defRPr/>
            </a:pPr>
            <a:endParaRPr lang="en-US" sz="1600" kern="0" dirty="0">
              <a:solidFill>
                <a:srgbClr val="000000"/>
              </a:solidFill>
              <a:latin typeface="Arial" charset="0"/>
            </a:endParaRPr>
          </a:p>
        </p:txBody>
      </p:sp>
      <p:pic>
        <p:nvPicPr>
          <p:cNvPr id="13" name="Picture 57" descr="j043258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0359" y="1275142"/>
            <a:ext cx="542636" cy="5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2"/>
          <p:cNvSpPr txBox="1">
            <a:spLocks noChangeArrowheads="1"/>
          </p:cNvSpPr>
          <p:nvPr/>
        </p:nvSpPr>
        <p:spPr bwMode="auto">
          <a:xfrm rot="20745659">
            <a:off x="1911643" y="1466745"/>
            <a:ext cx="2051470" cy="113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820583" eaLnBrk="1" fontAlgn="base" hangingPunct="1">
              <a:spcBef>
                <a:spcPct val="40000"/>
              </a:spcBef>
              <a:spcAft>
                <a:spcPct val="0"/>
              </a:spcAft>
              <a:defRPr/>
            </a:pPr>
            <a:endParaRPr lang="en-US" sz="1400" b="1" kern="0" dirty="0">
              <a:solidFill>
                <a:srgbClr val="000000"/>
              </a:solidFill>
              <a:latin typeface="Bradley Hand ITC" pitchFamily="66" charset="0"/>
            </a:endParaRPr>
          </a:p>
          <a:p>
            <a:pPr algn="ctr" defTabSz="820583" eaLnBrk="1" fontAlgn="base" hangingPunct="1">
              <a:spcBef>
                <a:spcPct val="40000"/>
              </a:spcBef>
              <a:spcAft>
                <a:spcPct val="0"/>
              </a:spcAft>
              <a:defRPr/>
            </a:pPr>
            <a:r>
              <a:rPr lang="en-US" sz="1600" b="1" kern="0" dirty="0">
                <a:solidFill>
                  <a:srgbClr val="000000"/>
                </a:solidFill>
                <a:latin typeface="Lucida Fax" panose="02060602050505020204" pitchFamily="18" charset="0"/>
              </a:rPr>
              <a:t>Emotional support and companionship</a:t>
            </a:r>
          </a:p>
        </p:txBody>
      </p:sp>
      <p:sp>
        <p:nvSpPr>
          <p:cNvPr id="15" name="Text Box 52"/>
          <p:cNvSpPr txBox="1">
            <a:spLocks noChangeArrowheads="1"/>
          </p:cNvSpPr>
          <p:nvPr/>
        </p:nvSpPr>
        <p:spPr bwMode="auto">
          <a:xfrm rot="339080">
            <a:off x="4416853" y="1719842"/>
            <a:ext cx="2080252" cy="106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820583" eaLnBrk="1" fontAlgn="base" hangingPunct="1">
              <a:spcBef>
                <a:spcPct val="40000"/>
              </a:spcBef>
              <a:spcAft>
                <a:spcPct val="0"/>
              </a:spcAft>
              <a:defRPr/>
            </a:pPr>
            <a:r>
              <a:rPr lang="en-US" sz="1600" b="1" kern="0" dirty="0">
                <a:solidFill>
                  <a:srgbClr val="000000"/>
                </a:solidFill>
                <a:latin typeface="Lucida Fax" panose="02060602050505020204" pitchFamily="18" charset="0"/>
              </a:rPr>
              <a:t>Household tasks (cleaning, laundry, yard work)</a:t>
            </a:r>
          </a:p>
        </p:txBody>
      </p:sp>
      <p:pic>
        <p:nvPicPr>
          <p:cNvPr id="16" name="Picture 57" descr="j043258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9970" y="1411942"/>
            <a:ext cx="542636" cy="5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7" descr="j043258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0571" y="3163140"/>
            <a:ext cx="542636" cy="57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7" descr="j043258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8118" y="5035764"/>
            <a:ext cx="542636" cy="5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7" descr="j043258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2151" y="2820507"/>
            <a:ext cx="542636" cy="5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7" descr="j043258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6603" y="3449589"/>
            <a:ext cx="542636" cy="5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7" descr="j043258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7426" y="4851115"/>
            <a:ext cx="542636" cy="5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7" descr="j043258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2382" y="4865956"/>
            <a:ext cx="542636" cy="5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52"/>
          <p:cNvSpPr txBox="1">
            <a:spLocks noChangeArrowheads="1"/>
          </p:cNvSpPr>
          <p:nvPr/>
        </p:nvSpPr>
        <p:spPr bwMode="auto">
          <a:xfrm rot="222751">
            <a:off x="5364872" y="5633214"/>
            <a:ext cx="1783752" cy="57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820583" eaLnBrk="1" fontAlgn="base" hangingPunct="1">
              <a:spcBef>
                <a:spcPct val="40000"/>
              </a:spcBef>
              <a:spcAft>
                <a:spcPct val="0"/>
              </a:spcAft>
              <a:defRPr/>
            </a:pPr>
            <a:r>
              <a:rPr lang="en-US" sz="1600" b="1" kern="0" dirty="0">
                <a:solidFill>
                  <a:srgbClr val="000000"/>
                </a:solidFill>
                <a:latin typeface="Lucida Fax" panose="02060602050505020204" pitchFamily="18" charset="0"/>
              </a:rPr>
              <a:t>Coordinate care</a:t>
            </a:r>
          </a:p>
        </p:txBody>
      </p:sp>
      <p:sp>
        <p:nvSpPr>
          <p:cNvPr id="24" name="Text Box 52"/>
          <p:cNvSpPr txBox="1">
            <a:spLocks noChangeArrowheads="1"/>
          </p:cNvSpPr>
          <p:nvPr/>
        </p:nvSpPr>
        <p:spPr bwMode="auto">
          <a:xfrm rot="21252745">
            <a:off x="2836798" y="3635570"/>
            <a:ext cx="1570182" cy="57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820583" eaLnBrk="1" fontAlgn="base" hangingPunct="1">
              <a:spcBef>
                <a:spcPct val="40000"/>
              </a:spcBef>
              <a:spcAft>
                <a:spcPct val="0"/>
              </a:spcAft>
              <a:defRPr/>
            </a:pPr>
            <a:r>
              <a:rPr lang="en-US" sz="1600" b="1" kern="0" dirty="0">
                <a:solidFill>
                  <a:srgbClr val="000000"/>
                </a:solidFill>
                <a:latin typeface="Lucida Fax" panose="02060602050505020204" pitchFamily="18" charset="0"/>
              </a:rPr>
              <a:t>Help with medications</a:t>
            </a:r>
          </a:p>
        </p:txBody>
      </p:sp>
      <p:sp>
        <p:nvSpPr>
          <p:cNvPr id="25" name="Text Box 52"/>
          <p:cNvSpPr txBox="1">
            <a:spLocks noChangeArrowheads="1"/>
          </p:cNvSpPr>
          <p:nvPr/>
        </p:nvSpPr>
        <p:spPr bwMode="auto">
          <a:xfrm rot="20974644">
            <a:off x="5506017" y="3864714"/>
            <a:ext cx="1570182" cy="3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820583" eaLnBrk="1" fontAlgn="base" hangingPunct="1">
              <a:spcBef>
                <a:spcPct val="40000"/>
              </a:spcBef>
              <a:spcAft>
                <a:spcPct val="0"/>
              </a:spcAft>
              <a:defRPr/>
            </a:pPr>
            <a:r>
              <a:rPr lang="en-US" sz="1600" b="1" kern="0" dirty="0">
                <a:solidFill>
                  <a:srgbClr val="000000"/>
                </a:solidFill>
                <a:latin typeface="Lucida Fax" panose="02060602050505020204" pitchFamily="18" charset="0"/>
              </a:rPr>
              <a:t>Pay bills</a:t>
            </a:r>
          </a:p>
        </p:txBody>
      </p:sp>
      <p:sp>
        <p:nvSpPr>
          <p:cNvPr id="26" name="Text Box 52"/>
          <p:cNvSpPr txBox="1">
            <a:spLocks noChangeArrowheads="1"/>
          </p:cNvSpPr>
          <p:nvPr/>
        </p:nvSpPr>
        <p:spPr bwMode="auto">
          <a:xfrm rot="349037">
            <a:off x="8025556" y="3289881"/>
            <a:ext cx="1570182" cy="57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820583" eaLnBrk="1" fontAlgn="base" hangingPunct="1">
              <a:spcBef>
                <a:spcPct val="40000"/>
              </a:spcBef>
              <a:spcAft>
                <a:spcPct val="0"/>
              </a:spcAft>
              <a:defRPr/>
            </a:pPr>
            <a:r>
              <a:rPr lang="en-US" sz="1600" b="1" kern="0" dirty="0">
                <a:solidFill>
                  <a:srgbClr val="000000"/>
                </a:solidFill>
                <a:latin typeface="Lucida Fax" panose="02060602050505020204" pitchFamily="18" charset="0"/>
              </a:rPr>
              <a:t>Cook or buy food</a:t>
            </a:r>
          </a:p>
        </p:txBody>
      </p:sp>
      <p:sp>
        <p:nvSpPr>
          <p:cNvPr id="27" name="Text Box 52"/>
          <p:cNvSpPr txBox="1">
            <a:spLocks noChangeArrowheads="1"/>
          </p:cNvSpPr>
          <p:nvPr/>
        </p:nvSpPr>
        <p:spPr bwMode="auto">
          <a:xfrm rot="478037">
            <a:off x="2229300" y="5310257"/>
            <a:ext cx="1833422" cy="82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820583" eaLnBrk="1" fontAlgn="base" hangingPunct="1">
              <a:spcBef>
                <a:spcPct val="40000"/>
              </a:spcBef>
              <a:spcAft>
                <a:spcPct val="0"/>
              </a:spcAft>
              <a:defRPr/>
            </a:pPr>
            <a:r>
              <a:rPr lang="en-US" sz="1600" b="1" kern="0" dirty="0">
                <a:solidFill>
                  <a:srgbClr val="000000"/>
                </a:solidFill>
                <a:latin typeface="Lucida Fax" panose="02060602050505020204" pitchFamily="18" charset="0"/>
              </a:rPr>
              <a:t>Communicate with health professionals</a:t>
            </a:r>
          </a:p>
        </p:txBody>
      </p:sp>
      <p:sp>
        <p:nvSpPr>
          <p:cNvPr id="28" name="Text Box 52"/>
          <p:cNvSpPr txBox="1">
            <a:spLocks noChangeArrowheads="1"/>
          </p:cNvSpPr>
          <p:nvPr/>
        </p:nvSpPr>
        <p:spPr bwMode="auto">
          <a:xfrm rot="20872503">
            <a:off x="8012162" y="5090140"/>
            <a:ext cx="1829708" cy="57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820583" eaLnBrk="1" fontAlgn="base" hangingPunct="1">
              <a:spcBef>
                <a:spcPct val="40000"/>
              </a:spcBef>
              <a:spcAft>
                <a:spcPct val="0"/>
              </a:spcAft>
              <a:defRPr/>
            </a:pPr>
            <a:r>
              <a:rPr lang="en-US" sz="1600" b="1" kern="0" dirty="0">
                <a:solidFill>
                  <a:srgbClr val="000000"/>
                </a:solidFill>
                <a:latin typeface="Lucida Fax" panose="02060602050505020204" pitchFamily="18" charset="0"/>
              </a:rPr>
              <a:t>Drive to appointments</a:t>
            </a:r>
          </a:p>
        </p:txBody>
      </p:sp>
      <p:sp>
        <p:nvSpPr>
          <p:cNvPr id="29" name="AutoShape 51"/>
          <p:cNvSpPr>
            <a:spLocks noChangeArrowheads="1"/>
          </p:cNvSpPr>
          <p:nvPr/>
        </p:nvSpPr>
        <p:spPr bwMode="auto">
          <a:xfrm rot="377509">
            <a:off x="7286944" y="1248587"/>
            <a:ext cx="2023600" cy="1203993"/>
          </a:xfrm>
          <a:prstGeom prst="foldedCorner">
            <a:avLst>
              <a:gd name="adj" fmla="val 13213"/>
            </a:avLst>
          </a:prstGeom>
          <a:solidFill>
            <a:srgbClr val="FFFF99"/>
          </a:solidFill>
          <a:ln w="9525">
            <a:solidFill>
              <a:srgbClr val="FFEF8F"/>
            </a:solidFill>
            <a:round/>
            <a:headEnd/>
            <a:tailEnd/>
          </a:ln>
          <a:effectLst>
            <a:outerShdw dist="56796" dir="3806097" algn="ctr" rotWithShape="0">
              <a:srgbClr val="808080"/>
            </a:outerShdw>
          </a:effectLst>
        </p:spPr>
        <p:txBody>
          <a:bodyPr wrap="none" lIns="82058" tIns="41029" rIns="82058" bIns="41029" anchor="ctr"/>
          <a:lstStyle/>
          <a:p>
            <a:pPr defTabSz="820583" fontAlgn="base">
              <a:spcBef>
                <a:spcPct val="0"/>
              </a:spcBef>
              <a:spcAft>
                <a:spcPct val="0"/>
              </a:spcAft>
              <a:defRPr/>
            </a:pPr>
            <a:endParaRPr lang="en-US" sz="1600" kern="0" dirty="0">
              <a:solidFill>
                <a:srgbClr val="000000"/>
              </a:solidFill>
              <a:latin typeface="Arial" charset="0"/>
            </a:endParaRPr>
          </a:p>
        </p:txBody>
      </p:sp>
      <p:sp>
        <p:nvSpPr>
          <p:cNvPr id="30" name="Text Box 52"/>
          <p:cNvSpPr txBox="1">
            <a:spLocks noChangeArrowheads="1"/>
          </p:cNvSpPr>
          <p:nvPr/>
        </p:nvSpPr>
        <p:spPr bwMode="auto">
          <a:xfrm rot="354249">
            <a:off x="7244366" y="1339504"/>
            <a:ext cx="2142201" cy="96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820583" eaLnBrk="1" fontAlgn="base" hangingPunct="1">
              <a:spcBef>
                <a:spcPct val="40000"/>
              </a:spcBef>
              <a:spcAft>
                <a:spcPct val="0"/>
              </a:spcAft>
              <a:defRPr/>
            </a:pPr>
            <a:endParaRPr lang="en-US" sz="300" b="1" kern="0" dirty="0">
              <a:solidFill>
                <a:srgbClr val="000000"/>
              </a:solidFill>
              <a:latin typeface="Bradley Hand ITC" pitchFamily="66" charset="0"/>
            </a:endParaRPr>
          </a:p>
          <a:p>
            <a:pPr algn="ctr" defTabSz="820583" eaLnBrk="1" fontAlgn="base" hangingPunct="1">
              <a:spcBef>
                <a:spcPct val="40000"/>
              </a:spcBef>
              <a:spcAft>
                <a:spcPct val="0"/>
              </a:spcAft>
              <a:defRPr/>
            </a:pPr>
            <a:r>
              <a:rPr lang="en-US" sz="1600" b="1" kern="0" dirty="0">
                <a:solidFill>
                  <a:srgbClr val="000000"/>
                </a:solidFill>
                <a:latin typeface="Lucida Fax" panose="02060602050505020204" pitchFamily="18" charset="0"/>
              </a:rPr>
              <a:t>Personal care (bathing, dressing)</a:t>
            </a:r>
          </a:p>
        </p:txBody>
      </p:sp>
      <p:pic>
        <p:nvPicPr>
          <p:cNvPr id="31" name="Picture 57" descr="j043258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8383" y="1032348"/>
            <a:ext cx="542636" cy="5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5" descr="A picture containing logo&#10;&#10;Description automatically generated">
            <a:extLst>
              <a:ext uri="{FF2B5EF4-FFF2-40B4-BE49-F238E27FC236}">
                <a16:creationId xmlns:a16="http://schemas.microsoft.com/office/drawing/2014/main" id="{0AF0B5C3-2B36-4BCA-A9A8-88BD39A32A4B}"/>
              </a:ext>
            </a:extLst>
          </p:cNvPr>
          <p:cNvPicPr>
            <a:picLocks noChangeAspect="1"/>
          </p:cNvPicPr>
          <p:nvPr/>
        </p:nvPicPr>
        <p:blipFill>
          <a:blip r:embed="rId5"/>
          <a:stretch>
            <a:fillRect/>
          </a:stretch>
        </p:blipFill>
        <p:spPr>
          <a:xfrm>
            <a:off x="10495279" y="6048189"/>
            <a:ext cx="1634865" cy="722519"/>
          </a:xfrm>
          <a:prstGeom prst="rect">
            <a:avLst/>
          </a:prstGeom>
        </p:spPr>
      </p:pic>
    </p:spTree>
    <p:custDataLst>
      <p:tags r:id="rId1"/>
    </p:custDataLst>
    <p:extLst>
      <p:ext uri="{BB962C8B-B14F-4D97-AF65-F5344CB8AC3E}">
        <p14:creationId xmlns:p14="http://schemas.microsoft.com/office/powerpoint/2010/main" val="728025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828800" y="685802"/>
            <a:ext cx="8534400" cy="792163"/>
          </a:xfrm>
        </p:spPr>
        <p:txBody>
          <a:bodyPr>
            <a:noAutofit/>
          </a:bodyPr>
          <a:lstStyle/>
          <a:p>
            <a:pPr algn="ctr"/>
            <a:r>
              <a:rPr lang="en-US" dirty="0"/>
              <a:t>Underprepared and Overwhelmed</a:t>
            </a:r>
          </a:p>
        </p:txBody>
      </p:sp>
      <p:pic>
        <p:nvPicPr>
          <p:cNvPr id="6" name="Picture 5" descr="Worried-Woma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2209800"/>
            <a:ext cx="2057400" cy="2743200"/>
          </a:xfrm>
          <a:prstGeom prst="rect">
            <a:avLst/>
          </a:prstGeom>
        </p:spPr>
      </p:pic>
      <p:sp>
        <p:nvSpPr>
          <p:cNvPr id="2" name="TextBox 1"/>
          <p:cNvSpPr txBox="1"/>
          <p:nvPr/>
        </p:nvSpPr>
        <p:spPr>
          <a:xfrm>
            <a:off x="1676400" y="2209804"/>
            <a:ext cx="6477000" cy="2431435"/>
          </a:xfrm>
          <a:prstGeom prst="rect">
            <a:avLst/>
          </a:prstGeom>
          <a:noFill/>
        </p:spPr>
        <p:txBody>
          <a:bodyPr wrap="square" rtlCol="0">
            <a:spAutoFit/>
          </a:bodyPr>
          <a:lstStyle/>
          <a:p>
            <a:pPr marL="342900" indent="-342900">
              <a:buFont typeface="Arial"/>
              <a:buChar char="•"/>
            </a:pPr>
            <a:r>
              <a:rPr lang="en-US" sz="2800" b="1" dirty="0">
                <a:solidFill>
                  <a:srgbClr val="E70000"/>
                </a:solidFill>
                <a:latin typeface="Arial"/>
              </a:rPr>
              <a:t>87% </a:t>
            </a:r>
            <a:r>
              <a:rPr lang="en-US" sz="2800" dirty="0">
                <a:latin typeface="Arial"/>
              </a:rPr>
              <a:t>of caregivers learn by doing   </a:t>
            </a:r>
          </a:p>
          <a:p>
            <a:pPr marL="342900" indent="-342900">
              <a:buFont typeface="Arial"/>
              <a:buChar char="•"/>
            </a:pPr>
            <a:endParaRPr lang="en-US" sz="2800" dirty="0">
              <a:latin typeface="Arial"/>
            </a:endParaRPr>
          </a:p>
          <a:p>
            <a:pPr marL="342900" indent="-342900">
              <a:buFont typeface="Arial"/>
              <a:buChar char="•"/>
            </a:pPr>
            <a:r>
              <a:rPr lang="en-US" sz="2800" b="1" dirty="0">
                <a:solidFill>
                  <a:srgbClr val="E70000"/>
                </a:solidFill>
                <a:latin typeface="Arial"/>
              </a:rPr>
              <a:t>52% </a:t>
            </a:r>
            <a:r>
              <a:rPr lang="en-US" sz="2800" dirty="0">
                <a:latin typeface="Arial"/>
              </a:rPr>
              <a:t>say they find caregiving to be “overwhelming”</a:t>
            </a:r>
            <a:r>
              <a:rPr lang="en-US" sz="2800" baseline="30000" dirty="0">
                <a:latin typeface="Arial"/>
              </a:rPr>
              <a:t>1</a:t>
            </a:r>
          </a:p>
          <a:p>
            <a:endParaRPr lang="en-US" sz="2000" dirty="0">
              <a:latin typeface="Arial"/>
            </a:endParaRPr>
          </a:p>
          <a:p>
            <a:pPr marL="342900" indent="-342900">
              <a:buFont typeface="Arial"/>
              <a:buChar char="•"/>
            </a:pPr>
            <a:endParaRPr lang="en-US" sz="2000" dirty="0">
              <a:latin typeface="Arial"/>
            </a:endParaRPr>
          </a:p>
        </p:txBody>
      </p:sp>
      <p:sp>
        <p:nvSpPr>
          <p:cNvPr id="9" name="TextBox 8"/>
          <p:cNvSpPr txBox="1"/>
          <p:nvPr/>
        </p:nvSpPr>
        <p:spPr>
          <a:xfrm>
            <a:off x="2133605" y="5867405"/>
            <a:ext cx="6697345" cy="500137"/>
          </a:xfrm>
          <a:prstGeom prst="rect">
            <a:avLst/>
          </a:prstGeom>
          <a:noFill/>
        </p:spPr>
        <p:txBody>
          <a:bodyPr wrap="square" rtlCol="0">
            <a:spAutoFit/>
          </a:bodyPr>
          <a:lstStyle/>
          <a:p>
            <a:pPr algn="r"/>
            <a:r>
              <a:rPr lang="en-US" sz="800" i="1" dirty="0">
                <a:solidFill>
                  <a:srgbClr val="141313"/>
                </a:solidFill>
                <a:latin typeface="Arial"/>
                <a:cs typeface="Arial"/>
              </a:rPr>
              <a:t>1. Source: Long term Caregiving Study (2017)</a:t>
            </a:r>
          </a:p>
          <a:p>
            <a:pPr algn="r"/>
            <a:r>
              <a:rPr lang="en-US" sz="800" i="1" dirty="0">
                <a:solidFill>
                  <a:srgbClr val="141313"/>
                </a:solidFill>
                <a:latin typeface="Arial"/>
                <a:cs typeface="Arial"/>
              </a:rPr>
              <a:t>Associated Press-NORC University of Chicago Center for Public Affairs Research</a:t>
            </a:r>
          </a:p>
          <a:p>
            <a:pPr algn="r"/>
            <a:endParaRPr lang="en-US" sz="1050" i="1" dirty="0">
              <a:solidFill>
                <a:srgbClr val="141313"/>
              </a:solidFill>
              <a:latin typeface="Arial"/>
              <a:cs typeface="Arial"/>
            </a:endParaRPr>
          </a:p>
        </p:txBody>
      </p:sp>
      <p:pic>
        <p:nvPicPr>
          <p:cNvPr id="7" name="Picture 65" descr="A picture containing logo&#10;&#10;Description automatically generated">
            <a:extLst>
              <a:ext uri="{FF2B5EF4-FFF2-40B4-BE49-F238E27FC236}">
                <a16:creationId xmlns:a16="http://schemas.microsoft.com/office/drawing/2014/main" id="{5FF6B6C2-2BD6-4D69-B423-DD5823CEE25F}"/>
              </a:ext>
            </a:extLst>
          </p:cNvPr>
          <p:cNvPicPr>
            <a:picLocks noChangeAspect="1"/>
          </p:cNvPicPr>
          <p:nvPr/>
        </p:nvPicPr>
        <p:blipFill>
          <a:blip r:embed="rId5"/>
          <a:stretch>
            <a:fillRect/>
          </a:stretch>
        </p:blipFill>
        <p:spPr>
          <a:xfrm>
            <a:off x="10058395" y="6172198"/>
            <a:ext cx="2090799" cy="560411"/>
          </a:xfrm>
          <a:prstGeom prst="rect">
            <a:avLst/>
          </a:prstGeom>
        </p:spPr>
      </p:pic>
    </p:spTree>
    <p:custDataLst>
      <p:tags r:id="rId1"/>
    </p:custDataLst>
    <p:extLst>
      <p:ext uri="{BB962C8B-B14F-4D97-AF65-F5344CB8AC3E}">
        <p14:creationId xmlns:p14="http://schemas.microsoft.com/office/powerpoint/2010/main" val="908208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24001" y="533401"/>
            <a:ext cx="9143999" cy="5945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CC3300"/>
                </a:solidFill>
                <a:latin typeface="+mj-lt"/>
                <a:ea typeface="+mj-ea"/>
                <a:cs typeface="+mj-cs"/>
              </a:defRPr>
            </a:lvl1pPr>
            <a:lvl2pPr algn="l" rtl="0" eaLnBrk="0" fontAlgn="base" hangingPunct="0">
              <a:spcBef>
                <a:spcPct val="0"/>
              </a:spcBef>
              <a:spcAft>
                <a:spcPct val="0"/>
              </a:spcAft>
              <a:defRPr sz="3200">
                <a:solidFill>
                  <a:srgbClr val="CC3300"/>
                </a:solidFill>
                <a:latin typeface="Arial" charset="0"/>
              </a:defRPr>
            </a:lvl2pPr>
            <a:lvl3pPr algn="l" rtl="0" eaLnBrk="0" fontAlgn="base" hangingPunct="0">
              <a:spcBef>
                <a:spcPct val="0"/>
              </a:spcBef>
              <a:spcAft>
                <a:spcPct val="0"/>
              </a:spcAft>
              <a:defRPr sz="3200">
                <a:solidFill>
                  <a:srgbClr val="CC3300"/>
                </a:solidFill>
                <a:latin typeface="Arial" charset="0"/>
              </a:defRPr>
            </a:lvl3pPr>
            <a:lvl4pPr algn="l" rtl="0" eaLnBrk="0" fontAlgn="base" hangingPunct="0">
              <a:spcBef>
                <a:spcPct val="0"/>
              </a:spcBef>
              <a:spcAft>
                <a:spcPct val="0"/>
              </a:spcAft>
              <a:defRPr sz="3200">
                <a:solidFill>
                  <a:srgbClr val="CC3300"/>
                </a:solidFill>
                <a:latin typeface="Arial" charset="0"/>
              </a:defRPr>
            </a:lvl4pPr>
            <a:lvl5pPr algn="l" rtl="0" eaLnBrk="0" fontAlgn="base" hangingPunct="0">
              <a:spcBef>
                <a:spcPct val="0"/>
              </a:spcBef>
              <a:spcAft>
                <a:spcPct val="0"/>
              </a:spcAft>
              <a:defRPr sz="3200">
                <a:solidFill>
                  <a:srgbClr val="CC3300"/>
                </a:solidFill>
                <a:latin typeface="Arial" charset="0"/>
              </a:defRPr>
            </a:lvl5pPr>
            <a:lvl6pPr marL="457200" algn="l" rtl="0" eaLnBrk="1" fontAlgn="base" hangingPunct="1">
              <a:spcBef>
                <a:spcPct val="0"/>
              </a:spcBef>
              <a:spcAft>
                <a:spcPct val="0"/>
              </a:spcAft>
              <a:defRPr sz="3200">
                <a:solidFill>
                  <a:srgbClr val="CC3300"/>
                </a:solidFill>
                <a:latin typeface="Arial" charset="0"/>
              </a:defRPr>
            </a:lvl6pPr>
            <a:lvl7pPr marL="914400" algn="l" rtl="0" eaLnBrk="1" fontAlgn="base" hangingPunct="1">
              <a:spcBef>
                <a:spcPct val="0"/>
              </a:spcBef>
              <a:spcAft>
                <a:spcPct val="0"/>
              </a:spcAft>
              <a:defRPr sz="3200">
                <a:solidFill>
                  <a:srgbClr val="CC3300"/>
                </a:solidFill>
                <a:latin typeface="Arial" charset="0"/>
              </a:defRPr>
            </a:lvl7pPr>
            <a:lvl8pPr marL="1371600" algn="l" rtl="0" eaLnBrk="1" fontAlgn="base" hangingPunct="1">
              <a:spcBef>
                <a:spcPct val="0"/>
              </a:spcBef>
              <a:spcAft>
                <a:spcPct val="0"/>
              </a:spcAft>
              <a:defRPr sz="3200">
                <a:solidFill>
                  <a:srgbClr val="CC3300"/>
                </a:solidFill>
                <a:latin typeface="Arial" charset="0"/>
              </a:defRPr>
            </a:lvl8pPr>
            <a:lvl9pPr marL="1828800" algn="l" rtl="0" eaLnBrk="1" fontAlgn="base" hangingPunct="1">
              <a:spcBef>
                <a:spcPct val="0"/>
              </a:spcBef>
              <a:spcAft>
                <a:spcPct val="0"/>
              </a:spcAft>
              <a:defRPr sz="3200">
                <a:solidFill>
                  <a:srgbClr val="CC3300"/>
                </a:solidFill>
                <a:latin typeface="Arial" charset="0"/>
              </a:defRPr>
            </a:lvl9pPr>
          </a:lstStyle>
          <a:p>
            <a:pPr defTabSz="457200" eaLnBrk="1" fontAlgn="auto" hangingPunct="1">
              <a:spcBef>
                <a:spcPts val="0"/>
              </a:spcBef>
              <a:spcAft>
                <a:spcPts val="0"/>
              </a:spcAft>
            </a:pPr>
            <a:r>
              <a:rPr lang="en-US" sz="3000" b="1" kern="0" dirty="0">
                <a:solidFill>
                  <a:srgbClr val="FF0000"/>
                </a:solidFill>
                <a:latin typeface="Arial"/>
                <a:ea typeface="+mn-ea"/>
                <a:cs typeface="+mn-cs"/>
              </a:rPr>
              <a:t>The Most Critical Transition - </a:t>
            </a:r>
            <a:r>
              <a:rPr lang="en-US" sz="3000" b="1" dirty="0">
                <a:solidFill>
                  <a:srgbClr val="FF0000"/>
                </a:solidFill>
                <a:latin typeface="Arial"/>
                <a:ea typeface="+mn-ea"/>
                <a:cs typeface="+mn-cs"/>
              </a:rPr>
              <a:t>Hospital to Home</a:t>
            </a:r>
            <a:endParaRPr lang="en-US" sz="3000" b="1" kern="0" dirty="0">
              <a:solidFill>
                <a:srgbClr val="FF0000"/>
              </a:solidFill>
              <a:latin typeface="Arial"/>
              <a:ea typeface="+mn-ea"/>
              <a:cs typeface="+mn-cs"/>
            </a:endParaRPr>
          </a:p>
        </p:txBody>
      </p:sp>
      <p:sp>
        <p:nvSpPr>
          <p:cNvPr id="6" name="Content Placeholder 2"/>
          <p:cNvSpPr>
            <a:spLocks noGrp="1"/>
          </p:cNvSpPr>
          <p:nvPr>
            <p:ph idx="1"/>
          </p:nvPr>
        </p:nvSpPr>
        <p:spPr>
          <a:xfrm>
            <a:off x="1981200" y="1095376"/>
            <a:ext cx="8229600" cy="5105400"/>
          </a:xfrm>
        </p:spPr>
        <p:txBody>
          <a:bodyPr>
            <a:normAutofit/>
          </a:bodyPr>
          <a:lstStyle/>
          <a:p>
            <a:pPr marL="0" indent="0">
              <a:buNone/>
            </a:pPr>
            <a:r>
              <a:rPr lang="en-US" dirty="0"/>
              <a:t> </a:t>
            </a:r>
          </a:p>
          <a:p>
            <a:pPr marL="0" indent="0">
              <a:buNone/>
            </a:pPr>
            <a:endParaRPr lang="en-US" dirty="0">
              <a:solidFill>
                <a:schemeClr val="tx1"/>
              </a:solidFill>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219201"/>
            <a:ext cx="6515100" cy="506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5" descr="A picture containing logo&#10;&#10;Description automatically generated">
            <a:extLst>
              <a:ext uri="{FF2B5EF4-FFF2-40B4-BE49-F238E27FC236}">
                <a16:creationId xmlns:a16="http://schemas.microsoft.com/office/drawing/2014/main" id="{BF213EAF-5E53-4181-AD45-2568D48223E2}"/>
              </a:ext>
            </a:extLst>
          </p:cNvPr>
          <p:cNvPicPr>
            <a:picLocks noChangeAspect="1"/>
          </p:cNvPicPr>
          <p:nvPr/>
        </p:nvPicPr>
        <p:blipFill>
          <a:blip r:embed="rId5"/>
          <a:stretch>
            <a:fillRect/>
          </a:stretch>
        </p:blipFill>
        <p:spPr>
          <a:xfrm>
            <a:off x="10586720" y="5933440"/>
            <a:ext cx="1585970" cy="726779"/>
          </a:xfrm>
          <a:prstGeom prst="rect">
            <a:avLst/>
          </a:prstGeom>
        </p:spPr>
      </p:pic>
    </p:spTree>
    <p:custDataLst>
      <p:tags r:id="rId1"/>
    </p:custDataLst>
    <p:extLst>
      <p:ext uri="{BB962C8B-B14F-4D97-AF65-F5344CB8AC3E}">
        <p14:creationId xmlns:p14="http://schemas.microsoft.com/office/powerpoint/2010/main" val="35510661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740F2423-C67D-49A9-8599-4B29A91098E8}"/>
              </a:ext>
            </a:extLst>
          </p:cNvPr>
          <p:cNvGraphicFramePr>
            <a:graphicFrameLocks noChangeAspect="1"/>
          </p:cNvGraphicFramePr>
          <p:nvPr/>
        </p:nvGraphicFramePr>
        <p:xfrm>
          <a:off x="1666874" y="107950"/>
          <a:ext cx="8677275" cy="6521450"/>
        </p:xfrm>
        <a:graphic>
          <a:graphicData uri="http://schemas.openxmlformats.org/presentationml/2006/ole">
            <mc:AlternateContent xmlns:mc="http://schemas.openxmlformats.org/markup-compatibility/2006">
              <mc:Choice xmlns:v="urn:schemas-microsoft-com:vml" Requires="v">
                <p:oleObj spid="_x0000_s2054" name="Acrobat Document" r:id="rId3" imgW="7619803" imgH="6349956" progId="AcroExch.Document.DC">
                  <p:embed/>
                </p:oleObj>
              </mc:Choice>
              <mc:Fallback>
                <p:oleObj name="Acrobat Document" r:id="rId3" imgW="7619803" imgH="6349956" progId="AcroExch.Document.DC">
                  <p:embed/>
                  <p:pic>
                    <p:nvPicPr>
                      <p:cNvPr id="4" name="Object 3">
                        <a:extLst>
                          <a:ext uri="{FF2B5EF4-FFF2-40B4-BE49-F238E27FC236}">
                            <a16:creationId xmlns:a16="http://schemas.microsoft.com/office/drawing/2014/main" id="{740F2423-C67D-49A9-8599-4B29A91098E8}"/>
                          </a:ext>
                        </a:extLst>
                      </p:cNvPr>
                      <p:cNvPicPr/>
                      <p:nvPr/>
                    </p:nvPicPr>
                    <p:blipFill>
                      <a:blip r:embed="rId4"/>
                      <a:stretch>
                        <a:fillRect/>
                      </a:stretch>
                    </p:blipFill>
                    <p:spPr>
                      <a:xfrm>
                        <a:off x="1666874" y="107950"/>
                        <a:ext cx="8677275" cy="6521450"/>
                      </a:xfrm>
                      <a:prstGeom prst="rect">
                        <a:avLst/>
                      </a:prstGeom>
                    </p:spPr>
                  </p:pic>
                </p:oleObj>
              </mc:Fallback>
            </mc:AlternateContent>
          </a:graphicData>
        </a:graphic>
      </p:graphicFrame>
      <p:pic>
        <p:nvPicPr>
          <p:cNvPr id="3" name="Picture 65" descr="A picture containing logo&#10;&#10;Description automatically generated">
            <a:extLst>
              <a:ext uri="{FF2B5EF4-FFF2-40B4-BE49-F238E27FC236}">
                <a16:creationId xmlns:a16="http://schemas.microsoft.com/office/drawing/2014/main" id="{49B78103-B605-4A47-BB47-B8AC682CF41A}"/>
              </a:ext>
            </a:extLst>
          </p:cNvPr>
          <p:cNvPicPr>
            <a:picLocks noChangeAspect="1"/>
          </p:cNvPicPr>
          <p:nvPr/>
        </p:nvPicPr>
        <p:blipFill>
          <a:blip r:embed="rId5"/>
          <a:stretch>
            <a:fillRect/>
          </a:stretch>
        </p:blipFill>
        <p:spPr>
          <a:xfrm>
            <a:off x="10344148" y="6228080"/>
            <a:ext cx="1818381" cy="635339"/>
          </a:xfrm>
          <a:prstGeom prst="rect">
            <a:avLst/>
          </a:prstGeom>
        </p:spPr>
      </p:pic>
    </p:spTree>
    <p:extLst>
      <p:ext uri="{BB962C8B-B14F-4D97-AF65-F5344CB8AC3E}">
        <p14:creationId xmlns:p14="http://schemas.microsoft.com/office/powerpoint/2010/main" val="1695385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296400" cy="1546770"/>
          </a:xfrm>
        </p:spPr>
        <p:txBody>
          <a:bodyPr>
            <a:normAutofit/>
          </a:bodyPr>
          <a:lstStyle/>
          <a:p>
            <a:r>
              <a:rPr lang="en-US" b="1" dirty="0">
                <a:solidFill>
                  <a:srgbClr val="FF0000"/>
                </a:solidFill>
                <a:latin typeface="Arial" panose="020B0604020202020204" pitchFamily="34" charset="0"/>
                <a:cs typeface="Arial" panose="020B0604020202020204" pitchFamily="34" charset="0"/>
              </a:rPr>
              <a:t>Georgia CAREgivers Act Purpose</a:t>
            </a:r>
          </a:p>
        </p:txBody>
      </p:sp>
      <p:sp>
        <p:nvSpPr>
          <p:cNvPr id="3" name="Content Placeholder 2"/>
          <p:cNvSpPr>
            <a:spLocks noGrp="1"/>
          </p:cNvSpPr>
          <p:nvPr>
            <p:ph idx="1"/>
          </p:nvPr>
        </p:nvSpPr>
        <p:spPr>
          <a:xfrm>
            <a:off x="1133475" y="2076450"/>
            <a:ext cx="10315575" cy="3143250"/>
          </a:xfrm>
        </p:spPr>
        <p:txBody>
          <a:bodyPr>
            <a:normAutofit fontScale="25000" lnSpcReduction="20000"/>
          </a:bodyPr>
          <a:lstStyle/>
          <a:p>
            <a:pPr marL="0" indent="0">
              <a:buNone/>
            </a:pPr>
            <a:r>
              <a:rPr lang="en-US" sz="11200" dirty="0">
                <a:latin typeface="Arial" panose="020B0604020202020204" pitchFamily="34" charset="0"/>
                <a:cs typeface="Arial" panose="020B0604020202020204" pitchFamily="34" charset="0"/>
              </a:rPr>
              <a:t>Ensure that Georgia hospitals give all patients the option to involve caregivers and prepare them for medical care at home.</a:t>
            </a:r>
          </a:p>
          <a:p>
            <a:pPr marL="0" indent="0">
              <a:buNone/>
            </a:pPr>
            <a:endParaRPr lang="en-US" sz="11200" dirty="0">
              <a:latin typeface="Arial" panose="020B0604020202020204" pitchFamily="34" charset="0"/>
              <a:cs typeface="Arial" panose="020B0604020202020204" pitchFamily="34" charset="0"/>
            </a:endParaRPr>
          </a:p>
          <a:p>
            <a:r>
              <a:rPr lang="en-US" sz="11200" b="1" dirty="0">
                <a:latin typeface="Arial" panose="020B0604020202020204" pitchFamily="34" charset="0"/>
                <a:cs typeface="Arial" panose="020B0604020202020204" pitchFamily="34" charset="0"/>
              </a:rPr>
              <a:t>Designation</a:t>
            </a:r>
          </a:p>
          <a:p>
            <a:pPr lvl="1"/>
            <a:r>
              <a:rPr lang="en-US" sz="11200" dirty="0">
                <a:latin typeface="Arial" panose="020B0604020202020204" pitchFamily="34" charset="0"/>
                <a:cs typeface="Arial" panose="020B0604020202020204" pitchFamily="34" charset="0"/>
              </a:rPr>
              <a:t>   Give ALL Georgia patients the option to designate and</a:t>
            </a:r>
          </a:p>
          <a:p>
            <a:pPr marL="457200" lvl="1" indent="0">
              <a:buNone/>
            </a:pPr>
            <a:r>
              <a:rPr lang="en-US" sz="11200" dirty="0">
                <a:latin typeface="Arial" panose="020B0604020202020204" pitchFamily="34" charset="0"/>
                <a:cs typeface="Arial" panose="020B0604020202020204" pitchFamily="34" charset="0"/>
              </a:rPr>
              <a:t>	record the name of a caregiver upon</a:t>
            </a:r>
          </a:p>
          <a:p>
            <a:pPr marL="457200" lvl="1" indent="0">
              <a:buNone/>
            </a:pPr>
            <a:r>
              <a:rPr lang="en-US" sz="11200" dirty="0">
                <a:latin typeface="Arial" panose="020B0604020202020204" pitchFamily="34" charset="0"/>
                <a:cs typeface="Arial" panose="020B0604020202020204" pitchFamily="34" charset="0"/>
              </a:rPr>
              <a:t>	admission into any Georgia hospital</a:t>
            </a:r>
          </a:p>
          <a:p>
            <a:pPr marL="457200" lvl="1" indent="0">
              <a:buNone/>
            </a:pPr>
            <a:endParaRPr lang="en-US" sz="11200" dirty="0">
              <a:latin typeface="Arial" panose="020B0604020202020204" pitchFamily="34" charset="0"/>
              <a:cs typeface="Arial" panose="020B0604020202020204" pitchFamily="34" charset="0"/>
            </a:endParaRPr>
          </a:p>
          <a:p>
            <a:r>
              <a:rPr lang="en-US" sz="11200" b="1" dirty="0">
                <a:latin typeface="Arial" panose="020B0604020202020204" pitchFamily="34" charset="0"/>
                <a:cs typeface="Arial" panose="020B0604020202020204" pitchFamily="34" charset="0"/>
              </a:rPr>
              <a:t>Notification</a:t>
            </a:r>
          </a:p>
          <a:p>
            <a:pPr lvl="1"/>
            <a:r>
              <a:rPr lang="en-US" sz="11200" dirty="0">
                <a:latin typeface="Arial" panose="020B0604020202020204" pitchFamily="34" charset="0"/>
                <a:cs typeface="Arial" panose="020B0604020202020204" pitchFamily="34" charset="0"/>
              </a:rPr>
              <a:t>   Contact the family caregiver prior to </a:t>
            </a:r>
          </a:p>
          <a:p>
            <a:pPr marL="457200" lvl="1" indent="0">
              <a:buNone/>
            </a:pPr>
            <a:r>
              <a:rPr lang="en-US" sz="11200" dirty="0">
                <a:latin typeface="Arial" panose="020B0604020202020204" pitchFamily="34" charset="0"/>
                <a:cs typeface="Arial" panose="020B0604020202020204" pitchFamily="34" charset="0"/>
              </a:rPr>
              <a:t>     	discharge to home</a:t>
            </a:r>
          </a:p>
          <a:p>
            <a:pPr marL="457200" lvl="1" indent="0">
              <a:buNone/>
            </a:pPr>
            <a:endParaRPr lang="en-US" sz="2200" dirty="0"/>
          </a:p>
        </p:txBody>
      </p:sp>
      <p:pic>
        <p:nvPicPr>
          <p:cNvPr id="4" name="Picture 65" descr="A picture containing logo&#10;&#10;Description automatically generated">
            <a:extLst>
              <a:ext uri="{FF2B5EF4-FFF2-40B4-BE49-F238E27FC236}">
                <a16:creationId xmlns:a16="http://schemas.microsoft.com/office/drawing/2014/main" id="{08D9FEF1-BF7F-41E9-ACF6-F1A2459A22BD}"/>
              </a:ext>
            </a:extLst>
          </p:cNvPr>
          <p:cNvPicPr>
            <a:picLocks noChangeAspect="1"/>
          </p:cNvPicPr>
          <p:nvPr/>
        </p:nvPicPr>
        <p:blipFill>
          <a:blip r:embed="rId4"/>
          <a:stretch>
            <a:fillRect/>
          </a:stretch>
        </p:blipFill>
        <p:spPr>
          <a:xfrm>
            <a:off x="10078720" y="5984240"/>
            <a:ext cx="2073650" cy="797899"/>
          </a:xfrm>
          <a:prstGeom prst="rect">
            <a:avLst/>
          </a:prstGeom>
        </p:spPr>
      </p:pic>
    </p:spTree>
    <p:custDataLst>
      <p:tags r:id="rId1"/>
    </p:custDataLst>
    <p:extLst>
      <p:ext uri="{BB962C8B-B14F-4D97-AF65-F5344CB8AC3E}">
        <p14:creationId xmlns:p14="http://schemas.microsoft.com/office/powerpoint/2010/main" val="2257550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296400" cy="1546770"/>
          </a:xfrm>
        </p:spPr>
        <p:txBody>
          <a:bodyPr>
            <a:normAutofit/>
          </a:bodyPr>
          <a:lstStyle/>
          <a:p>
            <a:r>
              <a:rPr lang="en-US" b="1" dirty="0">
                <a:solidFill>
                  <a:srgbClr val="FF0000"/>
                </a:solidFill>
                <a:latin typeface="Arial" panose="020B0604020202020204" pitchFamily="34" charset="0"/>
                <a:cs typeface="Arial" panose="020B0604020202020204" pitchFamily="34" charset="0"/>
              </a:rPr>
              <a:t>Georgia CAREgivers Act Purpose</a:t>
            </a:r>
          </a:p>
        </p:txBody>
      </p:sp>
      <p:sp>
        <p:nvSpPr>
          <p:cNvPr id="3" name="Content Placeholder 2"/>
          <p:cNvSpPr>
            <a:spLocks noGrp="1"/>
          </p:cNvSpPr>
          <p:nvPr>
            <p:ph idx="1"/>
          </p:nvPr>
        </p:nvSpPr>
        <p:spPr>
          <a:xfrm>
            <a:off x="1133475" y="2409824"/>
            <a:ext cx="10315575" cy="3819525"/>
          </a:xfrm>
        </p:spPr>
        <p:txBody>
          <a:bodyPr>
            <a:normAutofit fontScale="25000" lnSpcReduction="20000"/>
          </a:bodyPr>
          <a:lstStyle/>
          <a:p>
            <a:r>
              <a:rPr lang="en-US" sz="8600" b="1" dirty="0">
                <a:latin typeface="Arial" panose="020B0604020202020204" pitchFamily="34" charset="0"/>
                <a:cs typeface="Arial" panose="020B0604020202020204" pitchFamily="34" charset="0"/>
              </a:rPr>
              <a:t>Patient Care-Needs/Caregiver Capabilities Discussion</a:t>
            </a:r>
          </a:p>
          <a:p>
            <a:pPr lvl="1"/>
            <a:r>
              <a:rPr lang="en-US" sz="8600" dirty="0">
                <a:latin typeface="Arial" panose="020B0604020202020204" pitchFamily="34" charset="0"/>
                <a:ea typeface="Times New Roman"/>
                <a:cs typeface="Arial" panose="020B0604020202020204" pitchFamily="34" charset="0"/>
              </a:rPr>
              <a:t>Hospital discusses patient’s care needs in discharge plan, </a:t>
            </a:r>
          </a:p>
          <a:p>
            <a:pPr marL="457200" lvl="1" indent="0">
              <a:buNone/>
            </a:pPr>
            <a:r>
              <a:rPr lang="en-US" sz="8600" dirty="0">
                <a:latin typeface="Arial" panose="020B0604020202020204" pitchFamily="34" charset="0"/>
                <a:ea typeface="Times New Roman"/>
                <a:cs typeface="Arial" panose="020B0604020202020204" pitchFamily="34" charset="0"/>
              </a:rPr>
              <a:t>     discusses the caregiver’s capabilities and limitations </a:t>
            </a:r>
          </a:p>
          <a:p>
            <a:pPr marL="457200" lvl="1" indent="0">
              <a:buNone/>
            </a:pPr>
            <a:endParaRPr lang="en-US" sz="8600" dirty="0">
              <a:latin typeface="Arial" panose="020B0604020202020204" pitchFamily="34" charset="0"/>
              <a:ea typeface="Times New Roman"/>
              <a:cs typeface="Arial" panose="020B0604020202020204" pitchFamily="34" charset="0"/>
            </a:endParaRPr>
          </a:p>
          <a:p>
            <a:r>
              <a:rPr lang="en-US" sz="8600" b="1" dirty="0">
                <a:latin typeface="Arial" panose="020B0604020202020204" pitchFamily="34" charset="0"/>
                <a:cs typeface="Arial" panose="020B0604020202020204" pitchFamily="34" charset="0"/>
              </a:rPr>
              <a:t>Training</a:t>
            </a:r>
          </a:p>
          <a:p>
            <a:pPr lvl="1"/>
            <a:r>
              <a:rPr lang="en-US" sz="8600" dirty="0">
                <a:latin typeface="Arial" panose="020B0604020202020204" pitchFamily="34" charset="0"/>
                <a:cs typeface="Arial" panose="020B0604020202020204" pitchFamily="34" charset="0"/>
              </a:rPr>
              <a:t>Hospital gives caregiver the opportunity to receive instructions on after-care tasks included in the discharge plan to be performed by the caregiver at home</a:t>
            </a:r>
          </a:p>
          <a:p>
            <a:pPr lvl="1"/>
            <a:r>
              <a:rPr lang="en-US" sz="8600" dirty="0">
                <a:latin typeface="Arial" panose="020B0604020202020204" pitchFamily="34" charset="0"/>
                <a:cs typeface="Arial" panose="020B0604020202020204" pitchFamily="34" charset="0"/>
              </a:rPr>
              <a:t>Caregiver and patient get opportunity to ask questions</a:t>
            </a:r>
          </a:p>
          <a:p>
            <a:pPr marL="457200" lvl="1" indent="0">
              <a:buNone/>
            </a:pPr>
            <a:endParaRPr lang="en-US" sz="2200" dirty="0"/>
          </a:p>
        </p:txBody>
      </p:sp>
      <p:pic>
        <p:nvPicPr>
          <p:cNvPr id="4" name="Picture 65" descr="A picture containing logo&#10;&#10;Description automatically generated">
            <a:extLst>
              <a:ext uri="{FF2B5EF4-FFF2-40B4-BE49-F238E27FC236}">
                <a16:creationId xmlns:a16="http://schemas.microsoft.com/office/drawing/2014/main" id="{AF669381-9271-4F01-9B31-5E9B13964214}"/>
              </a:ext>
            </a:extLst>
          </p:cNvPr>
          <p:cNvPicPr>
            <a:picLocks noChangeAspect="1"/>
          </p:cNvPicPr>
          <p:nvPr/>
        </p:nvPicPr>
        <p:blipFill>
          <a:blip r:embed="rId4"/>
          <a:stretch>
            <a:fillRect/>
          </a:stretch>
        </p:blipFill>
        <p:spPr>
          <a:xfrm>
            <a:off x="9530080" y="5984240"/>
            <a:ext cx="2642610" cy="848699"/>
          </a:xfrm>
          <a:prstGeom prst="rect">
            <a:avLst/>
          </a:prstGeom>
        </p:spPr>
      </p:pic>
    </p:spTree>
    <p:custDataLst>
      <p:tags r:id="rId1"/>
    </p:custDataLst>
    <p:extLst>
      <p:ext uri="{BB962C8B-B14F-4D97-AF65-F5344CB8AC3E}">
        <p14:creationId xmlns:p14="http://schemas.microsoft.com/office/powerpoint/2010/main" val="1165209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799F-FD75-481E-82E7-E922CA65DEC9}"/>
              </a:ext>
            </a:extLst>
          </p:cNvPr>
          <p:cNvSpPr>
            <a:spLocks noGrp="1"/>
          </p:cNvSpPr>
          <p:nvPr>
            <p:ph type="title"/>
          </p:nvPr>
        </p:nvSpPr>
        <p:spPr>
          <a:xfrm>
            <a:off x="-122872" y="285559"/>
            <a:ext cx="12177711" cy="813689"/>
          </a:xfrm>
        </p:spPr>
        <p:txBody>
          <a:bodyPr anchor="t">
            <a:normAutofit/>
          </a:bodyPr>
          <a:lstStyle/>
          <a:p>
            <a:pPr algn="ctr"/>
            <a:r>
              <a:rPr lang="en-US" sz="4400" b="1" dirty="0">
                <a:solidFill>
                  <a:srgbClr val="FF0000"/>
                </a:solidFill>
                <a:latin typeface="Arial" panose="020B0604020202020204" pitchFamily="34" charset="0"/>
                <a:cs typeface="Arial" panose="020B0604020202020204" pitchFamily="34" charset="0"/>
              </a:rPr>
              <a:t>Benefits of the Georgia CAREgivers Act</a:t>
            </a:r>
          </a:p>
        </p:txBody>
      </p:sp>
      <p:sp>
        <p:nvSpPr>
          <p:cNvPr id="3" name="Content Placeholder 2">
            <a:extLst>
              <a:ext uri="{FF2B5EF4-FFF2-40B4-BE49-F238E27FC236}">
                <a16:creationId xmlns:a16="http://schemas.microsoft.com/office/drawing/2014/main" id="{69FB4AAC-4D78-4AB4-BFD7-DC99D62D2607}"/>
              </a:ext>
            </a:extLst>
          </p:cNvPr>
          <p:cNvSpPr>
            <a:spLocks noGrp="1"/>
          </p:cNvSpPr>
          <p:nvPr>
            <p:ph idx="1"/>
          </p:nvPr>
        </p:nvSpPr>
        <p:spPr>
          <a:xfrm>
            <a:off x="884237" y="1158812"/>
            <a:ext cx="11170602" cy="5288026"/>
          </a:xfrm>
        </p:spPr>
        <p:txBody>
          <a:bodyPr anchor="t">
            <a:noAutofit/>
          </a:bodyPr>
          <a:lstStyle/>
          <a:p>
            <a:pPr marL="0" indent="0">
              <a:buNone/>
            </a:pPr>
            <a:endParaRPr lang="en-US" sz="3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Improved screening procedures surrounding re-admittance risk</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Over 80 Georgia hospitals are facing penalties for their high readmission rates</a:t>
            </a:r>
          </a:p>
          <a:p>
            <a:pPr lvl="1">
              <a:buFont typeface="Wingdings" panose="05000000000000000000" pitchFamily="2" charset="2"/>
              <a:buChar char="Ø"/>
            </a:pPr>
            <a:r>
              <a:rPr lang="en-US" sz="2800" dirty="0">
                <a:latin typeface="Arial" panose="020B0604020202020204" pitchFamily="34" charset="0"/>
                <a:ea typeface="+mn-lt"/>
                <a:cs typeface="Arial" panose="020B0604020202020204" pitchFamily="34" charset="0"/>
              </a:rPr>
              <a:t>Discharge planning interventions with caregiver integration were associated with a 25% fewer readmissions at 90 days</a:t>
            </a:r>
            <a:endParaRPr lang="en-US" sz="2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Has led to the creation of innovative chronic disease management programming</a:t>
            </a:r>
            <a:endParaRPr lang="en-US" dirty="0">
              <a:latin typeface="Arial" panose="020B0604020202020204" pitchFamily="34" charset="0"/>
              <a:ea typeface="+mn-lt"/>
              <a:cs typeface="Arial" panose="020B0604020202020204" pitchFamily="34" charset="0"/>
            </a:endParaRPr>
          </a:p>
          <a:p>
            <a:r>
              <a:rPr lang="en-US" dirty="0">
                <a:latin typeface="Arial" panose="020B0604020202020204" pitchFamily="34" charset="0"/>
                <a:cs typeface="Arial" panose="020B0604020202020204" pitchFamily="34" charset="0"/>
              </a:rPr>
              <a:t>Allows for more impactful care</a:t>
            </a:r>
          </a:p>
          <a:p>
            <a:endParaRPr lang="en-US" sz="3000" dirty="0"/>
          </a:p>
        </p:txBody>
      </p:sp>
      <p:sp>
        <p:nvSpPr>
          <p:cNvPr id="4" name="TextBox 3">
            <a:extLst>
              <a:ext uri="{FF2B5EF4-FFF2-40B4-BE49-F238E27FC236}">
                <a16:creationId xmlns:a16="http://schemas.microsoft.com/office/drawing/2014/main" id="{4D741700-768F-459D-AF71-1AD604CC458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solidFill>
                <a:prstClr val="black"/>
              </a:solidFill>
            </a:endParaRPr>
          </a:p>
        </p:txBody>
      </p:sp>
      <p:pic>
        <p:nvPicPr>
          <p:cNvPr id="32" name="Picture 65" descr="A picture containing logo&#10;&#10;Description automatically generated">
            <a:extLst>
              <a:ext uri="{FF2B5EF4-FFF2-40B4-BE49-F238E27FC236}">
                <a16:creationId xmlns:a16="http://schemas.microsoft.com/office/drawing/2014/main" id="{221A2F10-58A2-4F64-8AA5-F808655AD30E}"/>
              </a:ext>
            </a:extLst>
          </p:cNvPr>
          <p:cNvPicPr>
            <a:picLocks noChangeAspect="1"/>
          </p:cNvPicPr>
          <p:nvPr/>
        </p:nvPicPr>
        <p:blipFill>
          <a:blip r:embed="rId2"/>
          <a:stretch>
            <a:fillRect/>
          </a:stretch>
        </p:blipFill>
        <p:spPr>
          <a:xfrm>
            <a:off x="9777412" y="5923280"/>
            <a:ext cx="2354637" cy="879179"/>
          </a:xfrm>
          <a:prstGeom prst="rect">
            <a:avLst/>
          </a:prstGeom>
        </p:spPr>
      </p:pic>
    </p:spTree>
    <p:extLst>
      <p:ext uri="{BB962C8B-B14F-4D97-AF65-F5344CB8AC3E}">
        <p14:creationId xmlns:p14="http://schemas.microsoft.com/office/powerpoint/2010/main" val="3245343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3772-7F07-4792-AA53-5069B56F1371}"/>
              </a:ext>
            </a:extLst>
          </p:cNvPr>
          <p:cNvSpPr>
            <a:spLocks noGrp="1"/>
          </p:cNvSpPr>
          <p:nvPr>
            <p:ph type="title"/>
          </p:nvPr>
        </p:nvSpPr>
        <p:spPr>
          <a:xfrm>
            <a:off x="838200" y="365125"/>
            <a:ext cx="10858500" cy="1325563"/>
          </a:xfrm>
        </p:spPr>
        <p:txBody>
          <a:bodyPr>
            <a:noAutofit/>
          </a:bodyPr>
          <a:lstStyle/>
          <a:p>
            <a:r>
              <a:rPr lang="en-US" sz="6000" dirty="0">
                <a:solidFill>
                  <a:srgbClr val="FF0000"/>
                </a:solidFill>
                <a:latin typeface="Arial" panose="020B0604020202020204" pitchFamily="34" charset="0"/>
                <a:cs typeface="Arial" panose="020B0604020202020204" pitchFamily="34" charset="0"/>
              </a:rPr>
              <a:t>Georgia CAREgivers Act Supporters</a:t>
            </a:r>
          </a:p>
        </p:txBody>
      </p:sp>
      <p:sp>
        <p:nvSpPr>
          <p:cNvPr id="3" name="Content Placeholder 2">
            <a:extLst>
              <a:ext uri="{FF2B5EF4-FFF2-40B4-BE49-F238E27FC236}">
                <a16:creationId xmlns:a16="http://schemas.microsoft.com/office/drawing/2014/main" id="{3523B6A7-7F97-40F3-9BE7-332CA746C2B8}"/>
              </a:ext>
            </a:extLst>
          </p:cNvPr>
          <p:cNvSpPr>
            <a:spLocks noGrp="1"/>
          </p:cNvSpPr>
          <p:nvPr>
            <p:ph idx="1"/>
          </p:nvPr>
        </p:nvSpPr>
        <p:spPr>
          <a:xfrm>
            <a:off x="838200" y="2200275"/>
            <a:ext cx="10515600" cy="3976688"/>
          </a:xfrm>
        </p:spPr>
        <p:txBody>
          <a:bodyPr>
            <a:normAutofit/>
          </a:bodyPr>
          <a:lstStyle/>
          <a:p>
            <a:r>
              <a:rPr lang="en-US" dirty="0">
                <a:latin typeface="Arial" panose="020B0604020202020204" pitchFamily="34" charset="0"/>
                <a:cs typeface="Arial" panose="020B0604020202020204" pitchFamily="34" charset="0"/>
              </a:rPr>
              <a:t>Co-Age</a:t>
            </a:r>
          </a:p>
          <a:p>
            <a:r>
              <a:rPr lang="en-US" dirty="0">
                <a:latin typeface="Arial" panose="020B0604020202020204" pitchFamily="34" charset="0"/>
                <a:cs typeface="Arial" panose="020B0604020202020204" pitchFamily="34" charset="0"/>
              </a:rPr>
              <a:t>Alzheimer's Association, Georgia Chapter</a:t>
            </a:r>
          </a:p>
          <a:p>
            <a:r>
              <a:rPr lang="en-US" dirty="0">
                <a:latin typeface="Arial" panose="020B0604020202020204" pitchFamily="34" charset="0"/>
                <a:cs typeface="Arial" panose="020B0604020202020204" pitchFamily="34" charset="0"/>
              </a:rPr>
              <a:t>National Aging in Place Council</a:t>
            </a:r>
          </a:p>
          <a:p>
            <a:r>
              <a:rPr lang="en-US" dirty="0">
                <a:latin typeface="Arial" panose="020B0604020202020204" pitchFamily="34" charset="0"/>
                <a:cs typeface="Arial" panose="020B0604020202020204" pitchFamily="34" charset="0"/>
              </a:rPr>
              <a:t>LeadingAge Georgia</a:t>
            </a:r>
          </a:p>
          <a:p>
            <a:r>
              <a:rPr lang="en-US" dirty="0">
                <a:latin typeface="Arial" panose="020B0604020202020204" pitchFamily="34" charset="0"/>
                <a:cs typeface="Arial" panose="020B0604020202020204" pitchFamily="34" charset="0"/>
              </a:rPr>
              <a:t>Georgians for a Healthy Future</a:t>
            </a:r>
          </a:p>
          <a:p>
            <a:r>
              <a:rPr lang="en-US" dirty="0">
                <a:latin typeface="Arial" panose="020B0604020202020204" pitchFamily="34" charset="0"/>
                <a:cs typeface="Arial" panose="020B0604020202020204" pitchFamily="34" charset="0"/>
              </a:rPr>
              <a:t>The Rosalyn Carter Institute for Caregiving</a:t>
            </a:r>
          </a:p>
          <a:p>
            <a:r>
              <a:rPr lang="en-US" dirty="0">
                <a:latin typeface="Arial" panose="020B0604020202020204" pitchFamily="34" charset="0"/>
                <a:cs typeface="Arial" panose="020B0604020202020204" pitchFamily="34" charset="0"/>
              </a:rPr>
              <a:t>Georgia Gerontology Society </a:t>
            </a:r>
          </a:p>
        </p:txBody>
      </p:sp>
      <p:pic>
        <p:nvPicPr>
          <p:cNvPr id="4" name="Picture 65" descr="A picture containing logo&#10;&#10;Description automatically generated">
            <a:extLst>
              <a:ext uri="{FF2B5EF4-FFF2-40B4-BE49-F238E27FC236}">
                <a16:creationId xmlns:a16="http://schemas.microsoft.com/office/drawing/2014/main" id="{9460EECC-BB53-4B37-BB2E-56C03E384241}"/>
              </a:ext>
            </a:extLst>
          </p:cNvPr>
          <p:cNvPicPr>
            <a:picLocks noChangeAspect="1"/>
          </p:cNvPicPr>
          <p:nvPr/>
        </p:nvPicPr>
        <p:blipFill>
          <a:blip r:embed="rId2"/>
          <a:stretch>
            <a:fillRect/>
          </a:stretch>
        </p:blipFill>
        <p:spPr>
          <a:xfrm>
            <a:off x="8636000" y="5720081"/>
            <a:ext cx="3312160" cy="1137920"/>
          </a:xfrm>
          <a:prstGeom prst="rect">
            <a:avLst/>
          </a:prstGeom>
        </p:spPr>
      </p:pic>
    </p:spTree>
    <p:extLst>
      <p:ext uri="{BB962C8B-B14F-4D97-AF65-F5344CB8AC3E}">
        <p14:creationId xmlns:p14="http://schemas.microsoft.com/office/powerpoint/2010/main" val="103247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792814" y="4102417"/>
            <a:ext cx="8957675" cy="1096899"/>
          </a:xfrm>
        </p:spPr>
        <p:txBody>
          <a:bodyPr>
            <a:normAutofit/>
          </a:bodyPr>
          <a:lstStyle/>
          <a:p>
            <a:pPr algn="l"/>
            <a:r>
              <a:rPr lang="en-US" sz="2800" b="1" dirty="0">
                <a:solidFill>
                  <a:schemeClr val="tx1"/>
                </a:solidFill>
                <a:latin typeface="Arial Rounded MT Bold" panose="020F0704030504030204" pitchFamily="34" charset="0"/>
                <a:cs typeface="Calibri Light" panose="020F0302020204030204" pitchFamily="34" charset="0"/>
              </a:rPr>
              <a:t>CALL TO ORDER – Shelia Kitchens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0166465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895451" y="4102417"/>
            <a:ext cx="8454493" cy="1096899"/>
          </a:xfrm>
        </p:spPr>
        <p:txBody>
          <a:bodyPr>
            <a:normAutofit/>
          </a:bodyPr>
          <a:lstStyle/>
          <a:p>
            <a:pPr algn="l"/>
            <a:r>
              <a:rPr lang="en-US" sz="2400" b="1" dirty="0">
                <a:solidFill>
                  <a:schemeClr val="tx1"/>
                </a:solidFill>
                <a:latin typeface="Arial Rounded MT Bold" panose="020F0704030504030204" pitchFamily="34" charset="0"/>
                <a:cs typeface="Calibri Light" panose="020F0302020204030204" pitchFamily="34" charset="0"/>
              </a:rPr>
              <a:t>Board Presentation – Ann Campbell-Kelly, Hire Me GA &amp; WIPA, and Dr. Linda </a:t>
            </a:r>
            <a:r>
              <a:rPr lang="en-US" sz="2400" b="1">
                <a:solidFill>
                  <a:schemeClr val="tx1"/>
                </a:solidFill>
                <a:latin typeface="Arial Rounded MT Bold" panose="020F0704030504030204" pitchFamily="34" charset="0"/>
                <a:cs typeface="Calibri Light" panose="020F0302020204030204" pitchFamily="34" charset="0"/>
              </a:rPr>
              <a:t>Garret, Walton </a:t>
            </a:r>
            <a:r>
              <a:rPr lang="en-US" sz="2400" b="1" dirty="0">
                <a:solidFill>
                  <a:schemeClr val="tx1"/>
                </a:solidFill>
                <a:latin typeface="Arial Rounded MT Bold" panose="020F0704030504030204" pitchFamily="34" charset="0"/>
                <a:cs typeface="Calibri Light" panose="020F0302020204030204" pitchFamily="34" charset="0"/>
              </a:rPr>
              <a:t>Options</a:t>
            </a:r>
            <a:endParaRPr lang="en-US" sz="3200" b="1" dirty="0">
              <a:solidFill>
                <a:schemeClr val="tx1"/>
              </a:solidFill>
              <a:latin typeface="Arial Rounded MT Bold" panose="020F0704030504030204" pitchFamily="34" charset="0"/>
              <a:cs typeface="Calibri Light" panose="020F03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05735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2" name="Picture 1" descr="Hire Me Georgia green, blue, and orange logo." title="Hire Me Georgia full color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505" y="459139"/>
            <a:ext cx="5285243" cy="1749556"/>
          </a:xfrm>
          <a:prstGeom prst="rect">
            <a:avLst/>
          </a:prstGeom>
        </p:spPr>
      </p:pic>
      <p:sp>
        <p:nvSpPr>
          <p:cNvPr id="7" name="Google Shape;88;p4"/>
          <p:cNvSpPr txBox="1">
            <a:spLocks noGrp="1"/>
          </p:cNvSpPr>
          <p:nvPr>
            <p:ph type="body" idx="2"/>
          </p:nvPr>
        </p:nvSpPr>
        <p:spPr>
          <a:xfrm>
            <a:off x="208407" y="2388157"/>
            <a:ext cx="7096744" cy="3997569"/>
          </a:xfrm>
          <a:prstGeom prst="rect">
            <a:avLst/>
          </a:prstGeom>
          <a:noFill/>
          <a:ln>
            <a:noFill/>
          </a:ln>
        </p:spPr>
        <p:txBody>
          <a:bodyPr spcFirstLastPara="1" wrap="square" lIns="91425" tIns="45700" rIns="91425" bIns="45700" anchor="t" anchorCtr="0">
            <a:noAutofit/>
          </a:bodyPr>
          <a:lstStyle/>
          <a:p>
            <a:pPr marL="457200" lvl="1" indent="0" algn="ctr">
              <a:buSzPts val="2400"/>
              <a:buNone/>
            </a:pPr>
            <a:r>
              <a:rPr lang="en-US" sz="2500" dirty="0">
                <a:latin typeface="+mj-lt"/>
              </a:rPr>
              <a:t>Hire Me GA is an awareness campaign focused on creating a more empowered workforce in which persons with disabilities are provided equitable opportunities for employment and advancement.</a:t>
            </a:r>
          </a:p>
          <a:p>
            <a:pPr marL="457200" lvl="1" indent="0" algn="ctr">
              <a:buSzPts val="2400"/>
              <a:buNone/>
            </a:pPr>
            <a:endParaRPr lang="en-US" sz="2500" dirty="0">
              <a:latin typeface="+mj-lt"/>
            </a:endParaRPr>
          </a:p>
          <a:p>
            <a:pPr marL="457200" lvl="1" indent="0" algn="ctr">
              <a:buSzPts val="2400"/>
              <a:buNone/>
            </a:pPr>
            <a:r>
              <a:rPr lang="en-US" sz="2500" dirty="0">
                <a:latin typeface="+mj-lt"/>
              </a:rPr>
              <a:t>Walton Options for Independent Living has partnered with Georgia Rehabilitation Institute to bring the campaign to life. </a:t>
            </a:r>
            <a:endParaRPr sz="2500" dirty="0">
              <a:latin typeface="+mj-lt"/>
            </a:endParaRPr>
          </a:p>
        </p:txBody>
      </p:sp>
      <p:pic>
        <p:nvPicPr>
          <p:cNvPr id="3" name="Picture 2" descr="An older black male and middle aged black woman are situated in front of a green space with bushes and trees. The man, to the left, wears sunglasses, a green polo shirt and slacks, and holds a white cane in his hand. The woman, to the right, wears a black and white long sleeved dress. Her hair sits on her shoulder. She is seated in a wheelchair, smiling at the camera." title="Hire Me GA Campaign Highlights Phot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270629"/>
            <a:ext cx="4572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421" y="-137324"/>
            <a:ext cx="2088758" cy="2045868"/>
          </a:xfrm>
          <a:prstGeom prst="rect">
            <a:avLst/>
          </a:prstGeom>
        </p:spPr>
      </p:pic>
      <p:sp>
        <p:nvSpPr>
          <p:cNvPr id="127" name="Google Shape;127;p8"/>
          <p:cNvSpPr txBox="1">
            <a:spLocks noGrp="1"/>
          </p:cNvSpPr>
          <p:nvPr>
            <p:ph type="title"/>
          </p:nvPr>
        </p:nvSpPr>
        <p:spPr>
          <a:xfrm>
            <a:off x="2509781" y="3435294"/>
            <a:ext cx="7172437" cy="708064"/>
          </a:xfrm>
          <a:prstGeom prst="rect">
            <a:avLst/>
          </a:prstGeom>
          <a:noFill/>
          <a:ln>
            <a:noFill/>
          </a:ln>
        </p:spPr>
        <p:txBody>
          <a:bodyPr spcFirstLastPara="1" wrap="square" lIns="91425" tIns="45700" rIns="91425" bIns="45700" anchor="ctr" anchorCtr="0">
            <a:normAutofit/>
          </a:bodyPr>
          <a:lstStyle/>
          <a:p>
            <a:pPr>
              <a:buClr>
                <a:srgbClr val="548135"/>
              </a:buClr>
            </a:pPr>
            <a:r>
              <a:rPr lang="en-US" b="1" dirty="0"/>
              <a:t>Since Our Launch in 2021</a:t>
            </a:r>
          </a:p>
        </p:txBody>
      </p:sp>
      <p:sp>
        <p:nvSpPr>
          <p:cNvPr id="8" name="TextBox 7">
            <a:extLst>
              <a:ext uri="{FF2B5EF4-FFF2-40B4-BE49-F238E27FC236}">
                <a16:creationId xmlns:a16="http://schemas.microsoft.com/office/drawing/2014/main" id="{1F335F58-6E7A-423E-96CA-4183459FE1AB}"/>
              </a:ext>
            </a:extLst>
          </p:cNvPr>
          <p:cNvSpPr txBox="1"/>
          <p:nvPr/>
        </p:nvSpPr>
        <p:spPr>
          <a:xfrm>
            <a:off x="409739" y="4288064"/>
            <a:ext cx="11372520" cy="1865611"/>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noAutofit/>
          </a:bodyPr>
          <a:lstStyle/>
          <a:p>
            <a:pPr marL="285750" indent="-285750">
              <a:buClr>
                <a:srgbClr val="7DC242"/>
              </a:buClr>
              <a:buFont typeface="Arial" panose="020B0604020202020204" pitchFamily="34" charset="0"/>
              <a:buChar char="•"/>
            </a:pPr>
            <a:r>
              <a:rPr lang="en-US" sz="2400" dirty="0">
                <a:solidFill>
                  <a:srgbClr val="00539F"/>
                </a:solidFill>
                <a:latin typeface="+mn-lt"/>
              </a:rPr>
              <a:t>Social Media accounts on Facebook, LinkedIn, &amp; YouTube</a:t>
            </a:r>
          </a:p>
          <a:p>
            <a:pPr marL="285750" indent="-285750">
              <a:buClr>
                <a:srgbClr val="7DC242"/>
              </a:buClr>
              <a:buFont typeface="Arial" panose="020B0604020202020204" pitchFamily="34" charset="0"/>
              <a:buChar char="•"/>
            </a:pPr>
            <a:r>
              <a:rPr lang="en-US" sz="2400" dirty="0">
                <a:solidFill>
                  <a:srgbClr val="00539F"/>
                </a:solidFill>
                <a:latin typeface="+mn-lt"/>
              </a:rPr>
              <a:t>TV ads &amp; Digital Billboards throughout the CSRA area</a:t>
            </a:r>
          </a:p>
          <a:p>
            <a:pPr marL="285750" indent="-285750">
              <a:buClr>
                <a:srgbClr val="7DC242"/>
              </a:buClr>
              <a:buFont typeface="Arial" panose="020B0604020202020204" pitchFamily="34" charset="0"/>
              <a:buChar char="•"/>
            </a:pPr>
            <a:endParaRPr lang="en-US" sz="2400" dirty="0">
              <a:solidFill>
                <a:srgbClr val="00539F"/>
              </a:solidFill>
              <a:latin typeface="+mn-lt"/>
            </a:endParaRPr>
          </a:p>
          <a:p>
            <a:pPr marL="285750" indent="-285750">
              <a:buClr>
                <a:srgbClr val="7DC242"/>
              </a:buClr>
              <a:buFont typeface="Arial" panose="020B0604020202020204" pitchFamily="34" charset="0"/>
              <a:buChar char="•"/>
            </a:pPr>
            <a:r>
              <a:rPr lang="en-US" sz="2400" dirty="0">
                <a:solidFill>
                  <a:srgbClr val="00539F"/>
                </a:solidFill>
                <a:latin typeface="+mn-lt"/>
              </a:rPr>
              <a:t>Set-up at the Augusta Business Daily Expo in October as well as presented Inclusion Works training to participants</a:t>
            </a:r>
          </a:p>
          <a:p>
            <a:pPr marL="285750" indent="-285750">
              <a:buClr>
                <a:srgbClr val="7DC242"/>
              </a:buClr>
              <a:buFont typeface="Arial" panose="020B0604020202020204" pitchFamily="34" charset="0"/>
              <a:buChar char="•"/>
            </a:pPr>
            <a:r>
              <a:rPr lang="en-US" sz="2400" dirty="0">
                <a:solidFill>
                  <a:srgbClr val="00539F"/>
                </a:solidFill>
                <a:latin typeface="+mn-lt"/>
              </a:rPr>
              <a:t>Updates to the Hire Me GA website</a:t>
            </a:r>
          </a:p>
        </p:txBody>
      </p:sp>
      <p:pic>
        <p:nvPicPr>
          <p:cNvPr id="3" name="Picture 2" descr="A banner image with three photos of Hire Me Georgia participants next to each other positioned in the left corner including -  An older black male leaning on a multicolored painted brick wall. The man wears sunglasses, a green polo shirt and slacks, and holds a white cane in his hand. An Afro Latina woman wearing a multicolored dress, smiling wide. She holds a white cane in her hand. And a middle aged male wearing a NY black cap, a white face mask, blue polo shirt and white jacket, sits in a wheelchair looking at the camera smiling.&#10;Beside the images, white text on tellow/gold background reads - Reimagine Georgia's Workforce.&#10;Below the images and text is a blue wave of color with the Hire Me Georiga logo position to the right and hiremega.com in text position on the left." title="Hire Me GA Billboard ar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324"/>
            <a:ext cx="12192000" cy="3324902"/>
          </a:xfrm>
          <a:prstGeom prst="rect">
            <a:avLst/>
          </a:prstGeom>
        </p:spPr>
      </p:pic>
    </p:spTree>
    <p:extLst>
      <p:ext uri="{BB962C8B-B14F-4D97-AF65-F5344CB8AC3E}">
        <p14:creationId xmlns:p14="http://schemas.microsoft.com/office/powerpoint/2010/main" val="938833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0518" y="-137324"/>
            <a:ext cx="2877661" cy="2818572"/>
          </a:xfrm>
          <a:prstGeom prst="rect">
            <a:avLst/>
          </a:prstGeom>
        </p:spPr>
      </p:pic>
      <p:sp>
        <p:nvSpPr>
          <p:cNvPr id="72" name="Google Shape;7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Clr>
                <a:srgbClr val="548135"/>
              </a:buClr>
            </a:pPr>
            <a:r>
              <a:rPr lang="en-US" b="1" dirty="0"/>
              <a:t>Looking Ahead in 2022 </a:t>
            </a:r>
          </a:p>
        </p:txBody>
      </p:sp>
      <p:sp>
        <p:nvSpPr>
          <p:cNvPr id="73" name="Google Shape;73;p2"/>
          <p:cNvSpPr txBox="1">
            <a:spLocks noGrp="1"/>
          </p:cNvSpPr>
          <p:nvPr>
            <p:ph type="body" idx="1"/>
          </p:nvPr>
        </p:nvSpPr>
        <p:spPr>
          <a:xfrm>
            <a:off x="772595" y="1436417"/>
            <a:ext cx="10953239" cy="4730692"/>
          </a:xfrm>
          <a:prstGeom prst="rect">
            <a:avLst/>
          </a:prstGeom>
          <a:noFill/>
          <a:ln>
            <a:noFill/>
          </a:ln>
        </p:spPr>
        <p:txBody>
          <a:bodyPr spcFirstLastPara="1" wrap="none" lIns="91425" tIns="45700" rIns="91425" bIns="45700" anchor="t" anchorCtr="0">
            <a:noAutofit/>
          </a:bodyPr>
          <a:lstStyle/>
          <a:p>
            <a:pPr marL="0" lvl="0" indent="0" algn="l" rtl="0">
              <a:lnSpc>
                <a:spcPct val="80000"/>
              </a:lnSpc>
              <a:spcBef>
                <a:spcPts val="0"/>
              </a:spcBef>
              <a:spcAft>
                <a:spcPts val="0"/>
              </a:spcAft>
              <a:buSzPts val="2800"/>
              <a:buNone/>
            </a:pPr>
            <a:endParaRPr lang="en-US" i="1" dirty="0">
              <a:latin typeface="+mn-lt"/>
            </a:endParaRPr>
          </a:p>
          <a:p>
            <a:pPr marL="285750" indent="-285750">
              <a:buSzPct val="100000"/>
            </a:pPr>
            <a:r>
              <a:rPr lang="en-US" dirty="0">
                <a:solidFill>
                  <a:srgbClr val="00539F"/>
                </a:solidFill>
                <a:latin typeface="+mn-lt"/>
              </a:rPr>
              <a:t>Continuing to reach out via social media &amp; local marketing</a:t>
            </a:r>
          </a:p>
          <a:p>
            <a:pPr marL="285750" indent="-285750">
              <a:buSzPct val="100000"/>
            </a:pPr>
            <a:r>
              <a:rPr lang="en-US" dirty="0">
                <a:solidFill>
                  <a:srgbClr val="00539F"/>
                </a:solidFill>
                <a:latin typeface="+mn-lt"/>
              </a:rPr>
              <a:t>Have started recruiting local business experts to guest write articles</a:t>
            </a:r>
            <a:br>
              <a:rPr lang="en-US" dirty="0">
                <a:solidFill>
                  <a:srgbClr val="00539F"/>
                </a:solidFill>
                <a:latin typeface="+mn-lt"/>
              </a:rPr>
            </a:br>
            <a:r>
              <a:rPr lang="en-US" dirty="0">
                <a:solidFill>
                  <a:srgbClr val="00539F"/>
                </a:solidFill>
                <a:latin typeface="+mn-lt"/>
              </a:rPr>
              <a:t>for the News Section</a:t>
            </a:r>
          </a:p>
          <a:p>
            <a:pPr marL="285750" indent="-285750">
              <a:buSzPct val="100000"/>
            </a:pPr>
            <a:r>
              <a:rPr lang="en-US" dirty="0">
                <a:solidFill>
                  <a:srgbClr val="00539F"/>
                </a:solidFill>
                <a:latin typeface="+mn-lt"/>
              </a:rPr>
              <a:t>Looking for opportunities to be present in the community for </a:t>
            </a:r>
            <a:br>
              <a:rPr lang="en-US" dirty="0">
                <a:solidFill>
                  <a:srgbClr val="00539F"/>
                </a:solidFill>
                <a:latin typeface="+mn-lt"/>
              </a:rPr>
            </a:br>
            <a:r>
              <a:rPr lang="en-US" dirty="0">
                <a:solidFill>
                  <a:srgbClr val="00539F"/>
                </a:solidFill>
                <a:latin typeface="+mn-lt"/>
              </a:rPr>
              <a:t>employment education opportunities for job seekers &amp; employers</a:t>
            </a:r>
          </a:p>
          <a:p>
            <a:pPr marL="285750" indent="-285750">
              <a:buSzPct val="100000"/>
            </a:pPr>
            <a:r>
              <a:rPr lang="en-US" dirty="0">
                <a:solidFill>
                  <a:srgbClr val="00539F"/>
                </a:solidFill>
                <a:latin typeface="+mn-lt"/>
              </a:rPr>
              <a:t>Support Disability Employment Advocacy through legislative support</a:t>
            </a:r>
            <a:br>
              <a:rPr lang="en-US" dirty="0">
                <a:solidFill>
                  <a:srgbClr val="00539F"/>
                </a:solidFill>
                <a:latin typeface="+mn-lt"/>
              </a:rPr>
            </a:br>
            <a:r>
              <a:rPr lang="en-US" dirty="0">
                <a:solidFill>
                  <a:srgbClr val="00539F"/>
                </a:solidFill>
                <a:latin typeface="+mn-lt"/>
              </a:rPr>
              <a:t>and information awareness about benefits for employers</a:t>
            </a:r>
          </a:p>
          <a:p>
            <a:pPr marL="285750" indent="-285750">
              <a:buSzPct val="100000"/>
            </a:pPr>
            <a:r>
              <a:rPr lang="en-US" dirty="0">
                <a:solidFill>
                  <a:srgbClr val="00539F"/>
                </a:solidFill>
                <a:latin typeface="+mn-lt"/>
              </a:rPr>
              <a:t>Focus during NDEAM (October) to reach employers</a:t>
            </a:r>
          </a:p>
          <a:p>
            <a:pPr marL="285750" indent="-285750">
              <a:buSzPct val="100000"/>
            </a:pPr>
            <a:endParaRPr lang="en-US" dirty="0">
              <a:solidFill>
                <a:srgbClr val="00539F"/>
              </a:solidFill>
              <a:latin typeface="+mn-lt"/>
            </a:endParaRPr>
          </a:p>
          <a:p>
            <a:pPr marL="285750" indent="-285750">
              <a:buSzPct val="100000"/>
            </a:pPr>
            <a:endParaRPr lang="en-US" dirty="0">
              <a:solidFill>
                <a:srgbClr val="548135"/>
              </a:solidFill>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421" y="-137324"/>
            <a:ext cx="2088758" cy="2045868"/>
          </a:xfrm>
          <a:prstGeom prst="rect">
            <a:avLst/>
          </a:prstGeom>
        </p:spPr>
      </p:pic>
      <p:sp>
        <p:nvSpPr>
          <p:cNvPr id="143" name="Google Shape;143;p10"/>
          <p:cNvSpPr txBox="1">
            <a:spLocks noGrp="1"/>
          </p:cNvSpPr>
          <p:nvPr>
            <p:ph type="title"/>
          </p:nvPr>
        </p:nvSpPr>
        <p:spPr>
          <a:xfrm>
            <a:off x="5112775" y="444724"/>
            <a:ext cx="6611944" cy="1339940"/>
          </a:xfrm>
          <a:prstGeom prst="rect">
            <a:avLst/>
          </a:prstGeom>
          <a:noFill/>
          <a:ln>
            <a:noFill/>
          </a:ln>
        </p:spPr>
        <p:txBody>
          <a:bodyPr spcFirstLastPara="1" wrap="square" lIns="91425" tIns="45700" rIns="91425" bIns="45700" anchor="ctr" anchorCtr="0">
            <a:normAutofit/>
          </a:bodyPr>
          <a:lstStyle/>
          <a:p>
            <a:pPr>
              <a:buClr>
                <a:srgbClr val="548135"/>
              </a:buClr>
            </a:pPr>
            <a:r>
              <a:rPr lang="en-US" b="1" dirty="0"/>
              <a:t>How can you support Hire Me GA?</a:t>
            </a:r>
            <a:endParaRPr b="1" dirty="0"/>
          </a:p>
        </p:txBody>
      </p:sp>
      <p:sp>
        <p:nvSpPr>
          <p:cNvPr id="145" name="Google Shape;145;p10"/>
          <p:cNvSpPr txBox="1">
            <a:spLocks noGrp="1"/>
          </p:cNvSpPr>
          <p:nvPr>
            <p:ph type="body" idx="1"/>
          </p:nvPr>
        </p:nvSpPr>
        <p:spPr>
          <a:xfrm>
            <a:off x="838200" y="2156304"/>
            <a:ext cx="5181600" cy="4020659"/>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Aft>
                <a:spcPts val="0"/>
              </a:spcAft>
              <a:buSzPts val="2800"/>
              <a:buNone/>
            </a:pPr>
            <a:endParaRPr lang="en-US"/>
          </a:p>
          <a:p>
            <a:pPr marL="228600" indent="-228600">
              <a:buSzPts val="2800"/>
            </a:pPr>
            <a:endParaRPr lang="en-US">
              <a:solidFill>
                <a:srgbClr val="548135"/>
              </a:solidFill>
            </a:endParaRPr>
          </a:p>
        </p:txBody>
      </p:sp>
      <p:sp>
        <p:nvSpPr>
          <p:cNvPr id="8" name="Text Placeholder 7">
            <a:extLst>
              <a:ext uri="{FF2B5EF4-FFF2-40B4-BE49-F238E27FC236}">
                <a16:creationId xmlns:a16="http://schemas.microsoft.com/office/drawing/2014/main" id="{1212820E-53B8-42A4-B333-CE271FE9F6E3}"/>
              </a:ext>
            </a:extLst>
          </p:cNvPr>
          <p:cNvSpPr txBox="1">
            <a:spLocks noGrp="1"/>
          </p:cNvSpPr>
          <p:nvPr>
            <p:ph type="body" idx="1"/>
          </p:nvPr>
        </p:nvSpPr>
        <p:spPr>
          <a:xfrm>
            <a:off x="4848225" y="1908544"/>
            <a:ext cx="7096125" cy="3652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SzPct val="100000"/>
              <a:buFont typeface="Wingdings" panose="05000000000000000000" pitchFamily="2" charset="2"/>
              <a:buChar char="ü"/>
            </a:pPr>
            <a:r>
              <a:rPr lang="en-US" sz="2000" dirty="0"/>
              <a:t>Continue to share the website, social media posts, and videos</a:t>
            </a:r>
          </a:p>
          <a:p>
            <a:pPr>
              <a:buSzPct val="100000"/>
              <a:buFont typeface="Wingdings" panose="05000000000000000000" pitchFamily="2" charset="2"/>
              <a:buChar char="ü"/>
            </a:pPr>
            <a:r>
              <a:rPr lang="en-US" sz="2000" dirty="0"/>
              <a:t>Share job seekers/employees and employers with us to feature – we want to continue to highlight positive experiences and real businesses embracing inclusion and why</a:t>
            </a:r>
          </a:p>
          <a:p>
            <a:pPr>
              <a:buSzPct val="100000"/>
              <a:buFont typeface="Wingdings" panose="05000000000000000000" pitchFamily="2" charset="2"/>
              <a:buChar char="ü"/>
            </a:pPr>
            <a:r>
              <a:rPr lang="en-US" sz="2000" dirty="0"/>
              <a:t>Let us know about opportunities to raise awareness/educational opportunities</a:t>
            </a:r>
          </a:p>
          <a:p>
            <a:pPr>
              <a:buSzPct val="100000"/>
              <a:buFont typeface="Wingdings" panose="05000000000000000000" pitchFamily="2" charset="2"/>
              <a:buChar char="ü"/>
            </a:pPr>
            <a:r>
              <a:rPr lang="en-US" sz="2000" dirty="0"/>
              <a:t>Work with us to provide guest article content, blogs or vlogs – the more info we can share, the better!</a:t>
            </a:r>
          </a:p>
          <a:p>
            <a:pPr>
              <a:buSzPct val="100000"/>
              <a:buFont typeface="Wingdings" panose="05000000000000000000" pitchFamily="2" charset="2"/>
              <a:buChar char="ü"/>
            </a:pPr>
            <a:r>
              <a:rPr lang="en-US" sz="2000" dirty="0"/>
              <a:t>Email any opportunities to </a:t>
            </a:r>
            <a:r>
              <a:rPr lang="en-US" sz="2000" dirty="0">
                <a:hlinkClick r:id="rId4"/>
              </a:rPr>
              <a:t>acampbell@waltonoptions.org</a:t>
            </a:r>
            <a:r>
              <a:rPr lang="en-US" sz="2000" dirty="0"/>
              <a:t> </a:t>
            </a:r>
          </a:p>
        </p:txBody>
      </p:sp>
      <p:pic>
        <p:nvPicPr>
          <p:cNvPr id="2" name="Picture 1" descr="A Caucasian male, wearing glasses, a light blue polo shirt and tan pants, sits in a wheelchair with his hands folded and settled on his lap. The man smiles. Behind him is a multicolored wall." title="Hire Me GA particpan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7" y="-265471"/>
            <a:ext cx="4572000" cy="6858000"/>
          </a:xfrm>
          <a:prstGeom prst="rect">
            <a:avLst/>
          </a:prstGeom>
        </p:spPr>
      </p:pic>
    </p:spTree>
    <p:extLst>
      <p:ext uri="{BB962C8B-B14F-4D97-AF65-F5344CB8AC3E}">
        <p14:creationId xmlns:p14="http://schemas.microsoft.com/office/powerpoint/2010/main" val="1100745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9" name="Google Shape;143;p10"/>
          <p:cNvSpPr txBox="1">
            <a:spLocks noGrp="1"/>
          </p:cNvSpPr>
          <p:nvPr>
            <p:ph type="title"/>
          </p:nvPr>
        </p:nvSpPr>
        <p:spPr>
          <a:xfrm>
            <a:off x="604315" y="373283"/>
            <a:ext cx="4396894" cy="1339940"/>
          </a:xfrm>
          <a:prstGeom prst="rect">
            <a:avLst/>
          </a:prstGeom>
          <a:noFill/>
          <a:ln>
            <a:noFill/>
          </a:ln>
        </p:spPr>
        <p:txBody>
          <a:bodyPr spcFirstLastPara="1" wrap="square" lIns="91425" tIns="45700" rIns="91425" bIns="45700" anchor="ctr" anchorCtr="0">
            <a:noAutofit/>
          </a:bodyPr>
          <a:lstStyle/>
          <a:p>
            <a:pPr>
              <a:buClr>
                <a:srgbClr val="548135"/>
              </a:buClr>
            </a:pPr>
            <a:r>
              <a:rPr lang="en-US" sz="2800" b="1" dirty="0"/>
              <a:t>Work Incentives Planning &amp; Assistance (WIPA) Program in GA</a:t>
            </a:r>
            <a:endParaRPr sz="2800" b="1" dirty="0"/>
          </a:p>
        </p:txBody>
      </p:sp>
      <p:sp>
        <p:nvSpPr>
          <p:cNvPr id="10" name="Google Shape;145;p10"/>
          <p:cNvSpPr txBox="1">
            <a:spLocks noGrp="1"/>
          </p:cNvSpPr>
          <p:nvPr>
            <p:ph type="body" idx="1"/>
          </p:nvPr>
        </p:nvSpPr>
        <p:spPr>
          <a:xfrm>
            <a:off x="345232" y="1843454"/>
            <a:ext cx="4861249" cy="4255326"/>
          </a:xfrm>
          <a:prstGeom prst="rect">
            <a:avLst/>
          </a:prstGeom>
          <a:noFill/>
          <a:ln>
            <a:noFill/>
          </a:ln>
        </p:spPr>
        <p:txBody>
          <a:bodyPr spcFirstLastPara="1" wrap="square" lIns="91425" tIns="45700" rIns="91425" bIns="45700" anchor="t" anchorCtr="0">
            <a:noAutofit/>
          </a:bodyPr>
          <a:lstStyle/>
          <a:p>
            <a:pPr marL="114300" indent="0">
              <a:buNone/>
            </a:pPr>
            <a:r>
              <a:rPr lang="en-US" sz="2000" dirty="0"/>
              <a:t>WIPA offers a range of services to help consumers understand their options if they choose to pursue work. Community Work Incentive Coordinators (CWICs) provide in-depth counseling about working, earning more money, and how working may affect your benefits.</a:t>
            </a:r>
          </a:p>
          <a:p>
            <a:pPr marL="114300" indent="0">
              <a:buNone/>
            </a:pPr>
            <a:endParaRPr lang="en-US" sz="2000" dirty="0"/>
          </a:p>
          <a:p>
            <a:pPr marL="114300" indent="0">
              <a:buNone/>
            </a:pPr>
            <a:r>
              <a:rPr lang="en-US" sz="2000" dirty="0"/>
              <a:t>Service Providers for Georgia:</a:t>
            </a:r>
          </a:p>
          <a:p>
            <a:r>
              <a:rPr lang="en-US" sz="2000" dirty="0"/>
              <a:t>Walton Options</a:t>
            </a:r>
          </a:p>
          <a:p>
            <a:r>
              <a:rPr lang="en-US" sz="2000" dirty="0"/>
              <a:t>Infinity</a:t>
            </a:r>
          </a:p>
          <a:p>
            <a:r>
              <a:rPr lang="en-US" sz="2000" dirty="0"/>
              <a:t>Bobby Dodd Institute</a:t>
            </a:r>
          </a:p>
        </p:txBody>
      </p:sp>
      <p:pic>
        <p:nvPicPr>
          <p:cNvPr id="4" name="Picture 3" descr="An outline map of the state of Georgia with each county outlined. One-third of the map, to the left, is highlighted yellow. Three counties in the center are highlighted green. The remaining counties are highlighted blue. in the upper right hand area, text reads:&#10;Work Incentives Planning &amp; Assistance (WIPA) Program Coverage Map for Georgia&#10;Yellow - Bobby Dodd Institute&#10;Blue - Walton Options for Independent Living&#10;Green - Infinity" title="WIPA County Coverage M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632" y="158621"/>
            <a:ext cx="7153492" cy="6428792"/>
          </a:xfrm>
          <a:prstGeom prst="rect">
            <a:avLst/>
          </a:prstGeom>
        </p:spPr>
      </p:pic>
    </p:spTree>
    <p:extLst>
      <p:ext uri="{BB962C8B-B14F-4D97-AF65-F5344CB8AC3E}">
        <p14:creationId xmlns:p14="http://schemas.microsoft.com/office/powerpoint/2010/main" val="2699604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9" name="Google Shape;143;p10"/>
          <p:cNvSpPr txBox="1">
            <a:spLocks noGrp="1"/>
          </p:cNvSpPr>
          <p:nvPr>
            <p:ph type="title"/>
          </p:nvPr>
        </p:nvSpPr>
        <p:spPr>
          <a:xfrm>
            <a:off x="604314" y="373283"/>
            <a:ext cx="10751041" cy="1339940"/>
          </a:xfrm>
          <a:prstGeom prst="rect">
            <a:avLst/>
          </a:prstGeom>
          <a:noFill/>
          <a:ln>
            <a:noFill/>
          </a:ln>
        </p:spPr>
        <p:txBody>
          <a:bodyPr spcFirstLastPara="1" wrap="square" lIns="91425" tIns="45700" rIns="91425" bIns="45700" anchor="ctr" anchorCtr="0">
            <a:normAutofit/>
          </a:bodyPr>
          <a:lstStyle/>
          <a:p>
            <a:pPr>
              <a:buClr>
                <a:srgbClr val="548135"/>
              </a:buClr>
            </a:pPr>
            <a:r>
              <a:rPr lang="en-US" b="1" dirty="0"/>
              <a:t>Work Incentives Planning &amp; Assistance (WIPA) Program in GA</a:t>
            </a:r>
            <a:endParaRPr b="1" dirty="0"/>
          </a:p>
        </p:txBody>
      </p:sp>
      <p:sp>
        <p:nvSpPr>
          <p:cNvPr id="10" name="Google Shape;145;p10"/>
          <p:cNvSpPr txBox="1">
            <a:spLocks noGrp="1"/>
          </p:cNvSpPr>
          <p:nvPr>
            <p:ph type="body" idx="1"/>
          </p:nvPr>
        </p:nvSpPr>
        <p:spPr>
          <a:xfrm>
            <a:off x="913355" y="1843454"/>
            <a:ext cx="4577751" cy="4255326"/>
          </a:xfrm>
          <a:prstGeom prst="rect">
            <a:avLst/>
          </a:prstGeom>
          <a:noFill/>
          <a:ln>
            <a:noFill/>
          </a:ln>
        </p:spPr>
        <p:txBody>
          <a:bodyPr spcFirstLastPara="1" wrap="square" lIns="91425" tIns="45700" rIns="91425" bIns="45700" anchor="t" anchorCtr="0">
            <a:noAutofit/>
          </a:bodyPr>
          <a:lstStyle/>
          <a:p>
            <a:pPr marL="114300" indent="0">
              <a:buNone/>
            </a:pPr>
            <a:r>
              <a:rPr lang="en-US" sz="2200" dirty="0"/>
              <a:t>For Social Security Disability Insurance (SSDI) Recipients</a:t>
            </a:r>
          </a:p>
          <a:p>
            <a:r>
              <a:rPr lang="en-US" sz="2200" dirty="0"/>
              <a:t>Trial Work Period</a:t>
            </a:r>
          </a:p>
          <a:p>
            <a:r>
              <a:rPr lang="en-US" sz="2200" dirty="0"/>
              <a:t>Extended Period of Eligibility</a:t>
            </a:r>
          </a:p>
          <a:p>
            <a:r>
              <a:rPr lang="en-US" sz="2200" dirty="0"/>
              <a:t>Expedited Reinstatement</a:t>
            </a:r>
          </a:p>
          <a:p>
            <a:r>
              <a:rPr lang="en-US" sz="2200" dirty="0"/>
              <a:t>Continuation of Medicare</a:t>
            </a:r>
          </a:p>
          <a:p>
            <a:r>
              <a:rPr lang="en-US" sz="2200" dirty="0"/>
              <a:t>Impairment-Related Work Expenses</a:t>
            </a:r>
          </a:p>
          <a:p>
            <a:r>
              <a:rPr lang="en-US" sz="2200" dirty="0"/>
              <a:t>Subsidies and Special Conditions</a:t>
            </a:r>
          </a:p>
          <a:p>
            <a:r>
              <a:rPr lang="en-US" sz="2200" dirty="0"/>
              <a:t>Section 301</a:t>
            </a:r>
          </a:p>
        </p:txBody>
      </p:sp>
      <p:sp>
        <p:nvSpPr>
          <p:cNvPr id="7" name="Google Shape;145;p10"/>
          <p:cNvSpPr txBox="1">
            <a:spLocks noGrp="1"/>
          </p:cNvSpPr>
          <p:nvPr>
            <p:ph type="body" idx="1"/>
          </p:nvPr>
        </p:nvSpPr>
        <p:spPr>
          <a:xfrm>
            <a:off x="6384398" y="1843454"/>
            <a:ext cx="5285478" cy="4255326"/>
          </a:xfrm>
          <a:prstGeom prst="rect">
            <a:avLst/>
          </a:prstGeom>
          <a:noFill/>
          <a:ln>
            <a:noFill/>
          </a:ln>
        </p:spPr>
        <p:txBody>
          <a:bodyPr spcFirstLastPara="1" wrap="square" lIns="91425" tIns="45700" rIns="91425" bIns="45700" anchor="t" anchorCtr="0">
            <a:noAutofit/>
          </a:bodyPr>
          <a:lstStyle/>
          <a:p>
            <a:pPr marL="114300" indent="0">
              <a:buNone/>
            </a:pPr>
            <a:r>
              <a:rPr lang="en-US" sz="2200" dirty="0"/>
              <a:t>For Supplemental Security Income (SSI) Recipients</a:t>
            </a:r>
          </a:p>
          <a:p>
            <a:r>
              <a:rPr lang="en-US" sz="2200" dirty="0"/>
              <a:t>Continuation Of SSI</a:t>
            </a:r>
          </a:p>
          <a:p>
            <a:r>
              <a:rPr lang="en-US" sz="2200" dirty="0"/>
              <a:t>Continuation Of Medicaid Eligibility </a:t>
            </a:r>
          </a:p>
          <a:p>
            <a:r>
              <a:rPr lang="en-US" sz="2200" dirty="0"/>
              <a:t>Plan for Achieving Self-Support</a:t>
            </a:r>
          </a:p>
          <a:p>
            <a:r>
              <a:rPr lang="en-US" sz="2200" dirty="0"/>
              <a:t>Impairment-Related Work Expenses </a:t>
            </a:r>
          </a:p>
          <a:p>
            <a:r>
              <a:rPr lang="en-US" sz="2200" dirty="0"/>
              <a:t>Blind Work Expenses</a:t>
            </a:r>
          </a:p>
          <a:p>
            <a:r>
              <a:rPr lang="en-US" sz="2200" dirty="0"/>
              <a:t>Student Earned Income Exclusion </a:t>
            </a:r>
          </a:p>
          <a:p>
            <a:r>
              <a:rPr lang="en-US" sz="2200" dirty="0"/>
              <a:t>Sheltered Workshop Payments</a:t>
            </a:r>
          </a:p>
          <a:p>
            <a:r>
              <a:rPr lang="en-US" sz="2200" dirty="0"/>
              <a:t>Section 301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3F9921-37E2-4F84-83EC-BC5CD364F0AE}"/>
              </a:ext>
            </a:extLst>
          </p:cNvPr>
          <p:cNvSpPr>
            <a:spLocks noGrp="1"/>
          </p:cNvSpPr>
          <p:nvPr>
            <p:ph type="body" idx="1"/>
          </p:nvPr>
        </p:nvSpPr>
        <p:spPr>
          <a:xfrm>
            <a:off x="838200" y="1908543"/>
            <a:ext cx="6923950" cy="4268419"/>
          </a:xfrm>
        </p:spPr>
        <p:txBody>
          <a:bodyPr>
            <a:noAutofit/>
          </a:bodyPr>
          <a:lstStyle/>
          <a:p>
            <a:r>
              <a:rPr lang="en-US" sz="2400" dirty="0">
                <a:latin typeface="+mn-lt"/>
              </a:rPr>
              <a:t>The TTW Program is for SSI or SSDI beneficiaries who want to work and participate in planning their employment. Participation in the TTW program increases your available choices when obtaining employment services, vocational rehabilitation services, and other support services you may need to get or keep a job. It is a free and voluntary service. When you participate in the TTW program, you are using your ticket. You might not be subject to a continuing disability review while you are using your Ticket.</a:t>
            </a:r>
          </a:p>
        </p:txBody>
      </p:sp>
      <p:pic>
        <p:nvPicPr>
          <p:cNvPr id="5" name="Picture 5" descr="Social Security Administration Ticket to Work stylized logo." title="Ticket to Work logo">
            <a:extLst>
              <a:ext uri="{FF2B5EF4-FFF2-40B4-BE49-F238E27FC236}">
                <a16:creationId xmlns:a16="http://schemas.microsoft.com/office/drawing/2014/main" id="{88579AAC-7307-4126-80E7-D9925F222048}"/>
              </a:ext>
            </a:extLst>
          </p:cNvPr>
          <p:cNvPicPr>
            <a:picLocks noChangeAspect="1"/>
          </p:cNvPicPr>
          <p:nvPr/>
        </p:nvPicPr>
        <p:blipFill>
          <a:blip r:embed="rId3"/>
          <a:stretch>
            <a:fillRect/>
          </a:stretch>
        </p:blipFill>
        <p:spPr>
          <a:xfrm>
            <a:off x="8701548" y="1609965"/>
            <a:ext cx="2880707" cy="4176657"/>
          </a:xfrm>
          <a:prstGeom prst="rect">
            <a:avLst/>
          </a:prstGeom>
        </p:spPr>
      </p:pic>
      <p:sp>
        <p:nvSpPr>
          <p:cNvPr id="7" name="Google Shape;119;p7"/>
          <p:cNvSpPr txBox="1">
            <a:spLocks/>
          </p:cNvSpPr>
          <p:nvPr/>
        </p:nvSpPr>
        <p:spPr>
          <a:xfrm>
            <a:off x="838200" y="372117"/>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F5496"/>
              </a:buClr>
              <a:buSzPts val="4400"/>
              <a:buFont typeface="Times New Roman"/>
              <a:buNone/>
              <a:defRPr sz="4400" b="0" i="0" u="none" strike="noStrike" cap="none">
                <a:solidFill>
                  <a:srgbClr val="00539F"/>
                </a:solidFill>
                <a:latin typeface="+mj-lt"/>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t>Ticket to Work &amp; Self-Sufficiency Program</a:t>
            </a:r>
          </a:p>
        </p:txBody>
      </p:sp>
    </p:spTree>
    <p:extLst>
      <p:ext uri="{BB962C8B-B14F-4D97-AF65-F5344CB8AC3E}">
        <p14:creationId xmlns:p14="http://schemas.microsoft.com/office/powerpoint/2010/main" val="35680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080" y="524156"/>
            <a:ext cx="4403139" cy="4312726"/>
          </a:xfrm>
          <a:prstGeom prst="rect">
            <a:avLst/>
          </a:prstGeom>
        </p:spPr>
      </p:pic>
      <p:sp>
        <p:nvSpPr>
          <p:cNvPr id="5" name="Google Shape;331;p32"/>
          <p:cNvSpPr txBox="1">
            <a:spLocks/>
          </p:cNvSpPr>
          <p:nvPr/>
        </p:nvSpPr>
        <p:spPr>
          <a:xfrm>
            <a:off x="1428135" y="1059804"/>
            <a:ext cx="5710084" cy="274678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F5496"/>
              </a:buClr>
              <a:buSzPts val="6000"/>
              <a:buFont typeface="Times New Roman"/>
              <a:buNone/>
              <a:defRPr sz="6000" b="0" i="0" u="none" strike="noStrike" cap="none">
                <a:solidFill>
                  <a:srgbClr val="00539F"/>
                </a:solidFill>
                <a:latin typeface="+mj-lt"/>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548135"/>
              </a:buClr>
              <a:buSzPts val="4400"/>
            </a:pPr>
            <a:r>
              <a:rPr lang="en-US" sz="7200" dirty="0"/>
              <a:t>Questions &amp; Answers </a:t>
            </a:r>
          </a:p>
        </p:txBody>
      </p:sp>
      <p:pic>
        <p:nvPicPr>
          <p:cNvPr id="7" name="Picture 6" descr="An Afro Latina woman wearing a multicolored dress, smiles wide, sitting on a park bench. She holds a white cane in her hand." title="Hire Me GA participa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818" y="-81117"/>
            <a:ext cx="3682181" cy="5523271"/>
          </a:xfrm>
          <a:prstGeom prst="rect">
            <a:avLst/>
          </a:prstGeom>
        </p:spPr>
      </p:pic>
      <p:sp>
        <p:nvSpPr>
          <p:cNvPr id="9" name="Google Shape;67;p1"/>
          <p:cNvSpPr txBox="1">
            <a:spLocks noGrp="1"/>
          </p:cNvSpPr>
          <p:nvPr>
            <p:ph type="subTitle" idx="1"/>
          </p:nvPr>
        </p:nvSpPr>
        <p:spPr>
          <a:xfrm>
            <a:off x="1052947" y="3424706"/>
            <a:ext cx="6771072" cy="1339461"/>
          </a:xfrm>
          <a:prstGeom prst="rect">
            <a:avLst/>
          </a:prstGeom>
          <a:noFill/>
          <a:ln>
            <a:noFill/>
          </a:ln>
        </p:spPr>
        <p:txBody>
          <a:bodyPr spcFirstLastPara="1" wrap="square" lIns="91425" tIns="45700" rIns="91425" bIns="45700" anchor="t" anchorCtr="0">
            <a:normAutofit/>
          </a:bodyPr>
          <a:lstStyle/>
          <a:p>
            <a:pPr marL="0" indent="0">
              <a:spcBef>
                <a:spcPts val="0"/>
              </a:spcBef>
              <a:buSzPts val="3200"/>
            </a:pPr>
            <a:endParaRPr lang="en-US" sz="3200" i="1">
              <a:solidFill>
                <a:schemeClr val="accent6"/>
              </a:solidFill>
            </a:endParaRPr>
          </a:p>
          <a:p>
            <a:pPr marL="0" indent="0">
              <a:spcBef>
                <a:spcPts val="0"/>
              </a:spcBef>
              <a:buSzPts val="3200"/>
            </a:pPr>
            <a:r>
              <a:rPr lang="en-US" sz="3200" i="1">
                <a:solidFill>
                  <a:schemeClr val="accent6"/>
                </a:solidFill>
              </a:rPr>
              <a:t>Thank you for joining us today!</a:t>
            </a:r>
            <a:endParaRPr sz="3200" i="1">
              <a:solidFill>
                <a:schemeClr val="accent6"/>
              </a:solidFill>
            </a:endParaRPr>
          </a:p>
        </p:txBody>
      </p:sp>
      <p:sp>
        <p:nvSpPr>
          <p:cNvPr id="11" name="Google Shape;67;p1"/>
          <p:cNvSpPr txBox="1">
            <a:spLocks/>
          </p:cNvSpPr>
          <p:nvPr/>
        </p:nvSpPr>
        <p:spPr>
          <a:xfrm>
            <a:off x="1052947" y="5641880"/>
            <a:ext cx="6771072" cy="1339461"/>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accent6"/>
              </a:buClr>
              <a:buSzPts val="2400"/>
              <a:buFont typeface="Arial"/>
              <a:buNone/>
              <a:defRPr sz="2400" b="0" i="0" u="none" strike="noStrike" cap="none">
                <a:solidFill>
                  <a:srgbClr val="00539F"/>
                </a:solidFill>
                <a:latin typeface="+mj-lt"/>
                <a:ea typeface="Times New Roman"/>
                <a:cs typeface="Times New Roman"/>
                <a:sym typeface="Times New Roman"/>
              </a:defRPr>
            </a:lvl1pPr>
            <a:lvl2pPr marL="914400" marR="0" lvl="1" indent="-381000" algn="ctr" rtl="0">
              <a:lnSpc>
                <a:spcPct val="90000"/>
              </a:lnSpc>
              <a:spcBef>
                <a:spcPts val="500"/>
              </a:spcBef>
              <a:spcAft>
                <a:spcPts val="0"/>
              </a:spcAft>
              <a:buClr>
                <a:schemeClr val="accent6"/>
              </a:buClr>
              <a:buSzPts val="2000"/>
              <a:buFont typeface="Arial"/>
              <a:buNone/>
              <a:defRPr sz="2000" b="0" i="0" u="none" strike="noStrike" cap="none">
                <a:solidFill>
                  <a:srgbClr val="2F5496"/>
                </a:solidFill>
                <a:latin typeface="Times New Roman"/>
                <a:ea typeface="Times New Roman"/>
                <a:cs typeface="Times New Roman"/>
                <a:sym typeface="Times New Roman"/>
              </a:defRPr>
            </a:lvl2pPr>
            <a:lvl3pPr marL="1371600" marR="0" lvl="2" indent="-355600" algn="ctr" rtl="0">
              <a:lnSpc>
                <a:spcPct val="90000"/>
              </a:lnSpc>
              <a:spcBef>
                <a:spcPts val="500"/>
              </a:spcBef>
              <a:spcAft>
                <a:spcPts val="0"/>
              </a:spcAft>
              <a:buClr>
                <a:schemeClr val="accent6"/>
              </a:buClr>
              <a:buSzPts val="1800"/>
              <a:buFont typeface="Arial"/>
              <a:buNone/>
              <a:defRPr sz="1800" b="0" i="0" u="none" strike="noStrike" cap="none">
                <a:solidFill>
                  <a:srgbClr val="2F5496"/>
                </a:solidFill>
                <a:latin typeface="Times New Roman"/>
                <a:ea typeface="Times New Roman"/>
                <a:cs typeface="Times New Roman"/>
                <a:sym typeface="Times New Roman"/>
              </a:defRPr>
            </a:lvl3pPr>
            <a:lvl4pPr marL="1828800" marR="0" lvl="3" indent="-342900" algn="ctr" rtl="0">
              <a:lnSpc>
                <a:spcPct val="90000"/>
              </a:lnSpc>
              <a:spcBef>
                <a:spcPts val="500"/>
              </a:spcBef>
              <a:spcAft>
                <a:spcPts val="0"/>
              </a:spcAft>
              <a:buClr>
                <a:schemeClr val="accent6"/>
              </a:buClr>
              <a:buSzPts val="1600"/>
              <a:buFont typeface="Arial"/>
              <a:buNone/>
              <a:defRPr sz="1600" b="0" i="0" u="none" strike="noStrike" cap="none">
                <a:solidFill>
                  <a:srgbClr val="2F5496"/>
                </a:solidFill>
                <a:latin typeface="Times New Roman"/>
                <a:ea typeface="Times New Roman"/>
                <a:cs typeface="Times New Roman"/>
                <a:sym typeface="Times New Roman"/>
              </a:defRPr>
            </a:lvl4pPr>
            <a:lvl5pPr marL="2286000" marR="0" lvl="4" indent="-342900" algn="ctr" rtl="0">
              <a:lnSpc>
                <a:spcPct val="90000"/>
              </a:lnSpc>
              <a:spcBef>
                <a:spcPts val="500"/>
              </a:spcBef>
              <a:spcAft>
                <a:spcPts val="0"/>
              </a:spcAft>
              <a:buClr>
                <a:schemeClr val="accent6"/>
              </a:buClr>
              <a:buSzPts val="1600"/>
              <a:buFont typeface="Arial"/>
              <a:buNone/>
              <a:defRPr sz="1600" b="0" i="0" u="none" strike="noStrike" cap="none">
                <a:solidFill>
                  <a:srgbClr val="2F5496"/>
                </a:solidFill>
                <a:latin typeface="Times New Roman"/>
                <a:ea typeface="Times New Roman"/>
                <a:cs typeface="Times New Roman"/>
                <a:sym typeface="Times New Roman"/>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3200"/>
            </a:pPr>
            <a:endParaRPr lang="en-US" sz="3200" i="1">
              <a:solidFill>
                <a:schemeClr val="accent6"/>
              </a:solidFill>
            </a:endParaRPr>
          </a:p>
          <a:p>
            <a:pPr marL="0" indent="0">
              <a:spcBef>
                <a:spcPts val="0"/>
              </a:spcBef>
              <a:buSzPts val="3200"/>
            </a:pPr>
            <a:r>
              <a:rPr lang="en-US" sz="3200">
                <a:solidFill>
                  <a:schemeClr val="bg1"/>
                </a:solidFill>
              </a:rPr>
              <a:t>Email us at </a:t>
            </a:r>
            <a:r>
              <a:rPr lang="en-US" sz="3200" u="sng">
                <a:solidFill>
                  <a:schemeClr val="bg1"/>
                </a:solidFill>
              </a:rPr>
              <a:t>hiremega@waltonoptions.org</a:t>
            </a:r>
            <a:r>
              <a:rPr lang="en-US" sz="3200">
                <a:solidFill>
                  <a:schemeClr val="bg1"/>
                </a:solidFill>
              </a:rPr>
              <a:t> with any follow up questions.</a:t>
            </a:r>
          </a:p>
        </p:txBody>
      </p:sp>
    </p:spTree>
    <p:extLst>
      <p:ext uri="{BB962C8B-B14F-4D97-AF65-F5344CB8AC3E}">
        <p14:creationId xmlns:p14="http://schemas.microsoft.com/office/powerpoint/2010/main" val="1334886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895451" y="4102417"/>
            <a:ext cx="8454493" cy="1096899"/>
          </a:xfrm>
        </p:spPr>
        <p:txBody>
          <a:bodyPr>
            <a:normAutofit/>
          </a:bodyPr>
          <a:lstStyle/>
          <a:p>
            <a:pPr algn="l"/>
            <a:r>
              <a:rPr lang="en-US" sz="2300" b="1" dirty="0">
                <a:solidFill>
                  <a:schemeClr val="tx1"/>
                </a:solidFill>
                <a:latin typeface="Arial Rounded MT Bold" panose="020F0704030504030204" pitchFamily="34" charset="0"/>
                <a:cs typeface="Calibri Light" panose="020F0302020204030204" pitchFamily="34" charset="0"/>
              </a:rPr>
              <a:t>Executive Director’s Report – Shelly Simmons</a:t>
            </a:r>
            <a:endParaRPr lang="en-US" sz="2300" dirty="0"/>
          </a:p>
          <a:p>
            <a:pPr algn="l"/>
            <a:endParaRPr lang="en-US" sz="3200" b="1" dirty="0">
              <a:solidFill>
                <a:schemeClr val="tx1"/>
              </a:solidFill>
              <a:latin typeface="Arial Rounded MT Bold" panose="020F0704030504030204" pitchFamily="34" charset="0"/>
              <a:cs typeface="Calibri Light" panose="020F03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713903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792814" y="4102417"/>
            <a:ext cx="8957675" cy="1096899"/>
          </a:xfrm>
        </p:spPr>
        <p:txBody>
          <a:bodyPr>
            <a:normAutofit/>
          </a:bodyPr>
          <a:lstStyle/>
          <a:p>
            <a:pPr algn="l"/>
            <a:r>
              <a:rPr lang="en-US" sz="2800" b="1" dirty="0">
                <a:solidFill>
                  <a:schemeClr val="tx1"/>
                </a:solidFill>
                <a:latin typeface="Arial Rounded MT Bold" panose="020F0704030504030204" pitchFamily="34" charset="0"/>
                <a:cs typeface="Calibri Light" panose="020F0302020204030204" pitchFamily="34" charset="0"/>
              </a:rPr>
              <a:t>ROLL CALL – Shelly Simmons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35540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pic>
        <p:nvPicPr>
          <p:cNvPr id="5" name="Picture 4">
            <a:extLst>
              <a:ext uri="{FF2B5EF4-FFF2-40B4-BE49-F238E27FC236}">
                <a16:creationId xmlns:a16="http://schemas.microsoft.com/office/drawing/2014/main" id="{DD452E79-49C9-4778-8327-C3E55FE6C31E}"/>
              </a:ext>
            </a:extLst>
          </p:cNvPr>
          <p:cNvPicPr>
            <a:picLocks noChangeAspect="1"/>
          </p:cNvPicPr>
          <p:nvPr/>
        </p:nvPicPr>
        <p:blipFill>
          <a:blip r:embed="rId3"/>
          <a:stretch>
            <a:fillRect/>
          </a:stretch>
        </p:blipFill>
        <p:spPr>
          <a:xfrm>
            <a:off x="3917577" y="-67236"/>
            <a:ext cx="2743200" cy="6858000"/>
          </a:xfrm>
          <a:prstGeom prst="rect">
            <a:avLst/>
          </a:prstGeom>
        </p:spPr>
      </p:pic>
    </p:spTree>
    <p:extLst>
      <p:ext uri="{BB962C8B-B14F-4D97-AF65-F5344CB8AC3E}">
        <p14:creationId xmlns:p14="http://schemas.microsoft.com/office/powerpoint/2010/main" val="197069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pic>
        <p:nvPicPr>
          <p:cNvPr id="2" name="Picture 1">
            <a:extLst>
              <a:ext uri="{FF2B5EF4-FFF2-40B4-BE49-F238E27FC236}">
                <a16:creationId xmlns:a16="http://schemas.microsoft.com/office/drawing/2014/main" id="{A12ACB39-A87B-49A8-99A6-7CAD6EDFB2E0}"/>
              </a:ext>
            </a:extLst>
          </p:cNvPr>
          <p:cNvPicPr>
            <a:picLocks noChangeAspect="1"/>
          </p:cNvPicPr>
          <p:nvPr/>
        </p:nvPicPr>
        <p:blipFill>
          <a:blip r:embed="rId3"/>
          <a:stretch>
            <a:fillRect/>
          </a:stretch>
        </p:blipFill>
        <p:spPr>
          <a:xfrm>
            <a:off x="4383741" y="0"/>
            <a:ext cx="2743200" cy="6858000"/>
          </a:xfrm>
          <a:prstGeom prst="rect">
            <a:avLst/>
          </a:prstGeom>
        </p:spPr>
      </p:pic>
    </p:spTree>
    <p:extLst>
      <p:ext uri="{BB962C8B-B14F-4D97-AF65-F5344CB8AC3E}">
        <p14:creationId xmlns:p14="http://schemas.microsoft.com/office/powerpoint/2010/main" val="1029018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pic>
        <p:nvPicPr>
          <p:cNvPr id="3" name="Picture 2">
            <a:extLst>
              <a:ext uri="{FF2B5EF4-FFF2-40B4-BE49-F238E27FC236}">
                <a16:creationId xmlns:a16="http://schemas.microsoft.com/office/drawing/2014/main" id="{570C7EEE-5659-4BA3-A12A-6E062669134F}"/>
              </a:ext>
            </a:extLst>
          </p:cNvPr>
          <p:cNvPicPr>
            <a:picLocks noChangeAspect="1"/>
          </p:cNvPicPr>
          <p:nvPr/>
        </p:nvPicPr>
        <p:blipFill>
          <a:blip r:embed="rId3"/>
          <a:stretch>
            <a:fillRect/>
          </a:stretch>
        </p:blipFill>
        <p:spPr>
          <a:xfrm>
            <a:off x="3998259" y="0"/>
            <a:ext cx="2743200" cy="6858000"/>
          </a:xfrm>
          <a:prstGeom prst="rect">
            <a:avLst/>
          </a:prstGeom>
        </p:spPr>
      </p:pic>
    </p:spTree>
    <p:extLst>
      <p:ext uri="{BB962C8B-B14F-4D97-AF65-F5344CB8AC3E}">
        <p14:creationId xmlns:p14="http://schemas.microsoft.com/office/powerpoint/2010/main" val="4251692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895451" y="4102417"/>
            <a:ext cx="8454493" cy="1096899"/>
          </a:xfrm>
        </p:spPr>
        <p:txBody>
          <a:bodyPr>
            <a:normAutofit/>
          </a:bodyPr>
          <a:lstStyle/>
          <a:p>
            <a:pPr algn="l"/>
            <a:r>
              <a:rPr lang="en-US" sz="3200" b="1" dirty="0">
                <a:solidFill>
                  <a:schemeClr val="tx1"/>
                </a:solidFill>
                <a:latin typeface="Arial Rounded MT Bold" panose="020F0704030504030204" pitchFamily="34" charset="0"/>
                <a:cs typeface="Calibri Light" panose="020F0302020204030204" pitchFamily="34" charset="0"/>
              </a:rPr>
              <a:t>Brag &amp; Steal Reports</a:t>
            </a:r>
            <a:endParaRPr lang="en-US" sz="3200" dirty="0"/>
          </a:p>
          <a:p>
            <a:pPr algn="l"/>
            <a:endParaRPr lang="en-US" sz="3200" b="1" dirty="0">
              <a:solidFill>
                <a:schemeClr val="tx1"/>
              </a:solidFill>
              <a:latin typeface="Arial Rounded MT Bold" panose="020F0704030504030204" pitchFamily="34" charset="0"/>
              <a:cs typeface="Calibri Light" panose="020F03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225841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895451" y="4102417"/>
            <a:ext cx="8454493" cy="1096899"/>
          </a:xfrm>
        </p:spPr>
        <p:txBody>
          <a:bodyPr>
            <a:normAutofit/>
          </a:bodyPr>
          <a:lstStyle/>
          <a:p>
            <a:pPr algn="l"/>
            <a:r>
              <a:rPr lang="en-US" sz="3200" b="1" dirty="0">
                <a:solidFill>
                  <a:schemeClr val="tx1"/>
                </a:solidFill>
                <a:latin typeface="Arial Rounded MT Bold" panose="020F0704030504030204" pitchFamily="34" charset="0"/>
                <a:cs typeface="Calibri Light" panose="020F0302020204030204" pitchFamily="34" charset="0"/>
              </a:rPr>
              <a:t>Next Meeting Schedule &amp; Adjournment – Shelia Kitchens &amp; Becky Ramage-Tuttle</a:t>
            </a:r>
            <a:endParaRPr lang="en-US" sz="3200" dirty="0"/>
          </a:p>
          <a:p>
            <a:pPr algn="l"/>
            <a:endParaRPr lang="en-US" sz="3200" b="1" dirty="0">
              <a:solidFill>
                <a:schemeClr val="tx1"/>
              </a:solidFill>
              <a:latin typeface="Arial Rounded MT Bold" panose="020F0704030504030204" pitchFamily="34" charset="0"/>
              <a:cs typeface="Calibri Light" panose="020F03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441615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517061"/>
            <a:ext cx="9515474" cy="2532614"/>
          </a:xfrm>
        </p:spPr>
        <p:txBody>
          <a:bodyPr>
            <a:noAutofit/>
          </a:bodyPr>
          <a:lstStyle/>
          <a:p>
            <a:pPr algn="ctr"/>
            <a:r>
              <a:rPr lang="en-US" sz="8000" dirty="0">
                <a:solidFill>
                  <a:schemeClr val="tx1"/>
                </a:solidFill>
                <a:latin typeface="Arial Rounded MT Bold" panose="020F0704030504030204" pitchFamily="34" charset="0"/>
              </a:rPr>
              <a:t>THANK YOU </a:t>
            </a:r>
            <a:br>
              <a:rPr lang="en-US" sz="8000" dirty="0">
                <a:solidFill>
                  <a:schemeClr val="tx1"/>
                </a:solidFill>
                <a:latin typeface="Arial Rounded MT Bold" panose="020F0704030504030204" pitchFamily="34" charset="0"/>
              </a:rPr>
            </a:br>
            <a:r>
              <a:rPr lang="en-US" sz="8000" dirty="0">
                <a:solidFill>
                  <a:schemeClr val="tx1"/>
                </a:solidFill>
                <a:latin typeface="Arial Rounded MT Bold" panose="020F0704030504030204" pitchFamily="34" charset="0"/>
              </a:rPr>
              <a:t>for your continued hard work!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Tree>
    <p:extLst>
      <p:ext uri="{BB962C8B-B14F-4D97-AF65-F5344CB8AC3E}">
        <p14:creationId xmlns:p14="http://schemas.microsoft.com/office/powerpoint/2010/main" val="280021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945" y="546068"/>
            <a:ext cx="8596668" cy="1320800"/>
          </a:xfrm>
        </p:spPr>
        <p:txBody>
          <a:bodyPr>
            <a:normAutofit/>
          </a:bodyPr>
          <a:lstStyle/>
          <a:p>
            <a:pPr algn="ctr"/>
            <a:r>
              <a:rPr lang="en-US" sz="5400" u="sng" dirty="0">
                <a:solidFill>
                  <a:schemeClr val="tx1"/>
                </a:solidFill>
                <a:latin typeface="Arial Rounded MT Bold" panose="020F0704030504030204" pitchFamily="34" charset="0"/>
              </a:rPr>
              <a:t>TODAY’S AGENDA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632945" y="1866868"/>
            <a:ext cx="4561683" cy="2339102"/>
          </a:xfrm>
          <a:prstGeom prst="rect">
            <a:avLst/>
          </a:prstGeom>
          <a:noFill/>
        </p:spPr>
        <p:txBody>
          <a:bodyPr wrap="square" rtlCol="0">
            <a:spAutoFit/>
          </a:bodyPr>
          <a:lstStyle/>
          <a:p>
            <a:br>
              <a:rPr lang="en-US" dirty="0"/>
            </a:br>
            <a:r>
              <a:rPr lang="en-US" sz="1600" dirty="0"/>
              <a:t>I. Call to Order – Shelia Kitchens</a:t>
            </a:r>
          </a:p>
          <a:p>
            <a:r>
              <a:rPr lang="en-US" sz="1600" dirty="0"/>
              <a:t>II. Roll Call – Shelly Simmons</a:t>
            </a:r>
          </a:p>
          <a:p>
            <a:r>
              <a:rPr lang="en-US" sz="1600" dirty="0"/>
              <a:t>III. Review and Approval of Agenda – Shelia Kitchens</a:t>
            </a:r>
          </a:p>
          <a:p>
            <a:r>
              <a:rPr lang="en-US" sz="1600" dirty="0"/>
              <a:t>IV. Review and Approval of Minutes – Shelia Kitchens</a:t>
            </a:r>
          </a:p>
          <a:p>
            <a:r>
              <a:rPr lang="en-US" sz="1600" dirty="0"/>
              <a:t>V. Budget Review– Becky Ramage-Tuttle</a:t>
            </a:r>
          </a:p>
          <a:p>
            <a:r>
              <a:rPr lang="en-US" sz="1600" dirty="0"/>
              <a:t>VI. Board Presentation – Nancy </a:t>
            </a:r>
            <a:r>
              <a:rPr lang="en-US" sz="1600" dirty="0" err="1"/>
              <a:t>Pitra</a:t>
            </a:r>
            <a:r>
              <a:rPr lang="en-US" sz="1600" dirty="0"/>
              <a:t>, AARP</a:t>
            </a:r>
          </a:p>
        </p:txBody>
      </p:sp>
      <p:sp>
        <p:nvSpPr>
          <p:cNvPr id="5" name="TextBox 4">
            <a:extLst>
              <a:ext uri="{FF2B5EF4-FFF2-40B4-BE49-F238E27FC236}">
                <a16:creationId xmlns:a16="http://schemas.microsoft.com/office/drawing/2014/main" id="{1D639244-9C5A-44E7-8017-07EC257EE4A0}"/>
              </a:ext>
            </a:extLst>
          </p:cNvPr>
          <p:cNvSpPr txBox="1"/>
          <p:nvPr/>
        </p:nvSpPr>
        <p:spPr>
          <a:xfrm>
            <a:off x="5373858" y="2156616"/>
            <a:ext cx="4343166" cy="2800767"/>
          </a:xfrm>
          <a:prstGeom prst="rect">
            <a:avLst/>
          </a:prstGeom>
          <a:noFill/>
        </p:spPr>
        <p:txBody>
          <a:bodyPr wrap="square" rtlCol="0">
            <a:spAutoFit/>
          </a:bodyPr>
          <a:lstStyle/>
          <a:p>
            <a:r>
              <a:rPr lang="en-US" sz="1600" dirty="0"/>
              <a:t>VII. Board Presentation – Ann Campbell-Kelly, Hire Me GA &amp; WIPA, Walton Options</a:t>
            </a:r>
          </a:p>
          <a:p>
            <a:r>
              <a:rPr lang="en-US" sz="1600" dirty="0"/>
              <a:t>VIII. ED Report – Shelly Simmons</a:t>
            </a:r>
          </a:p>
          <a:p>
            <a:pPr marL="342900" indent="-342900">
              <a:buAutoNum type="alphaLcPeriod"/>
            </a:pPr>
            <a:r>
              <a:rPr lang="en-US" sz="1600" dirty="0"/>
              <a:t>Funding Issues</a:t>
            </a:r>
          </a:p>
          <a:p>
            <a:pPr marL="342900" indent="-342900">
              <a:buAutoNum type="alphaLcPeriod"/>
            </a:pPr>
            <a:r>
              <a:rPr lang="en-US" sz="1600" dirty="0"/>
              <a:t>Legislative Session Update</a:t>
            </a:r>
          </a:p>
          <a:p>
            <a:pPr marL="342900" indent="-342900">
              <a:buAutoNum type="alphaLcPeriod"/>
            </a:pPr>
            <a:r>
              <a:rPr lang="en-US" sz="1600" dirty="0"/>
              <a:t>Board Development Update</a:t>
            </a:r>
          </a:p>
          <a:p>
            <a:pPr marL="342900" indent="-342900">
              <a:buAutoNum type="alphaLcPeriod"/>
            </a:pPr>
            <a:r>
              <a:rPr lang="en-US" sz="1600" dirty="0"/>
              <a:t>IL Day at the Capitol, February 15</a:t>
            </a:r>
          </a:p>
          <a:p>
            <a:pPr marL="342900" indent="-342900">
              <a:buAutoNum type="alphaLcPeriod"/>
            </a:pPr>
            <a:r>
              <a:rPr lang="en-US" sz="1600" dirty="0"/>
              <a:t>Strengthening IL Event, March 9</a:t>
            </a:r>
          </a:p>
          <a:p>
            <a:r>
              <a:rPr lang="en-US" sz="1600" dirty="0"/>
              <a:t>IX. Brag &amp; Steal</a:t>
            </a:r>
          </a:p>
          <a:p>
            <a:r>
              <a:rPr lang="en-US" sz="1600" dirty="0"/>
              <a:t>X. Next Meeting Schedule &amp; Adjournment – Shelia Kitchen &amp; Becky Ramage-Tuttle</a:t>
            </a:r>
          </a:p>
        </p:txBody>
      </p:sp>
    </p:spTree>
    <p:extLst>
      <p:ext uri="{BB962C8B-B14F-4D97-AF65-F5344CB8AC3E}">
        <p14:creationId xmlns:p14="http://schemas.microsoft.com/office/powerpoint/2010/main" val="2988391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22" y="1459561"/>
            <a:ext cx="10016952" cy="2313282"/>
          </a:xfrm>
        </p:spPr>
        <p:txBody>
          <a:bodyPr>
            <a:normAutofit/>
          </a:bodyPr>
          <a:lstStyle/>
          <a:p>
            <a:r>
              <a:rPr lang="en-US" sz="6000" u="sng" dirty="0">
                <a:solidFill>
                  <a:schemeClr val="tx1"/>
                </a:solidFill>
                <a:latin typeface="Arial Rounded MT Bold" panose="020F0704030504030204" pitchFamily="34" charset="0"/>
              </a:rPr>
              <a:t>REVIEW AND APPROVE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348722" y="2849513"/>
            <a:ext cx="6907427" cy="1600438"/>
          </a:xfrm>
          <a:prstGeom prst="rect">
            <a:avLst/>
          </a:prstGeom>
          <a:noFill/>
        </p:spPr>
        <p:txBody>
          <a:bodyPr wrap="square" rtlCol="0">
            <a:spAutoFit/>
          </a:bodyPr>
          <a:lstStyle/>
          <a:p>
            <a:pPr marL="457200" indent="-457200">
              <a:buFont typeface="Wingdings" panose="05000000000000000000" pitchFamily="2" charset="2"/>
              <a:buChar char="v"/>
            </a:pPr>
            <a:r>
              <a:rPr lang="en-US" sz="4000" i="1" dirty="0">
                <a:latin typeface="Arial" panose="020B0604020202020204" pitchFamily="34" charset="0"/>
                <a:cs typeface="Arial" panose="020B0604020202020204" pitchFamily="34" charset="0"/>
              </a:rPr>
              <a:t>    Current Agenda</a:t>
            </a:r>
          </a:p>
          <a:p>
            <a:pPr marL="457200" indent="-457200">
              <a:buFont typeface="Wingdings" panose="05000000000000000000" pitchFamily="2" charset="2"/>
              <a:buChar char="v"/>
            </a:pPr>
            <a:r>
              <a:rPr lang="en-US" sz="4000" i="1" dirty="0">
                <a:latin typeface="Arial" panose="020B0604020202020204" pitchFamily="34" charset="0"/>
                <a:cs typeface="Arial" panose="020B0604020202020204" pitchFamily="34" charset="0"/>
              </a:rPr>
              <a:t>    Previous Minutes</a:t>
            </a:r>
          </a:p>
          <a:p>
            <a:endParaRPr lang="en-US" dirty="0"/>
          </a:p>
        </p:txBody>
      </p:sp>
    </p:spTree>
    <p:extLst>
      <p:ext uri="{BB962C8B-B14F-4D97-AF65-F5344CB8AC3E}">
        <p14:creationId xmlns:p14="http://schemas.microsoft.com/office/powerpoint/2010/main" val="426211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792814" y="4102417"/>
            <a:ext cx="8957675" cy="1096899"/>
          </a:xfrm>
        </p:spPr>
        <p:txBody>
          <a:bodyPr>
            <a:normAutofit/>
          </a:bodyPr>
          <a:lstStyle/>
          <a:p>
            <a:pPr algn="l"/>
            <a:r>
              <a:rPr lang="en-US" sz="2800" b="1" dirty="0">
                <a:solidFill>
                  <a:schemeClr val="tx1"/>
                </a:solidFill>
                <a:latin typeface="Arial Rounded MT Bold" panose="020F0704030504030204" pitchFamily="34" charset="0"/>
                <a:cs typeface="Calibri Light" panose="020F0302020204030204" pitchFamily="34" charset="0"/>
              </a:rPr>
              <a:t>BUDGET REVIEW – Rebecca Ramage-Tuttle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19480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19936" y="91147"/>
            <a:ext cx="860702" cy="910271"/>
          </a:xfrm>
        </p:spPr>
      </p:pic>
      <p:pic>
        <p:nvPicPr>
          <p:cNvPr id="3" name="Picture 2">
            <a:extLst>
              <a:ext uri="{FF2B5EF4-FFF2-40B4-BE49-F238E27FC236}">
                <a16:creationId xmlns:a16="http://schemas.microsoft.com/office/drawing/2014/main" id="{CBF240A1-74F9-4991-A50F-F5FD54B228B1}"/>
              </a:ext>
            </a:extLst>
          </p:cNvPr>
          <p:cNvPicPr>
            <a:picLocks noChangeAspect="1"/>
          </p:cNvPicPr>
          <p:nvPr/>
        </p:nvPicPr>
        <p:blipFill>
          <a:blip r:embed="rId4"/>
          <a:stretch>
            <a:fillRect/>
          </a:stretch>
        </p:blipFill>
        <p:spPr>
          <a:xfrm>
            <a:off x="1833562" y="171450"/>
            <a:ext cx="8524875" cy="6515100"/>
          </a:xfrm>
          <a:prstGeom prst="rect">
            <a:avLst/>
          </a:prstGeom>
        </p:spPr>
      </p:pic>
    </p:spTree>
    <p:extLst>
      <p:ext uri="{BB962C8B-B14F-4D97-AF65-F5344CB8AC3E}">
        <p14:creationId xmlns:p14="http://schemas.microsoft.com/office/powerpoint/2010/main" val="209037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895451" y="4102417"/>
            <a:ext cx="8454493" cy="1096899"/>
          </a:xfrm>
        </p:spPr>
        <p:txBody>
          <a:bodyPr>
            <a:normAutofit/>
          </a:bodyPr>
          <a:lstStyle/>
          <a:p>
            <a:pPr algn="l"/>
            <a:r>
              <a:rPr lang="en-US" sz="2400" b="1" dirty="0">
                <a:solidFill>
                  <a:schemeClr val="tx1"/>
                </a:solidFill>
                <a:latin typeface="Arial Rounded MT Bold" panose="020F0704030504030204" pitchFamily="34" charset="0"/>
                <a:cs typeface="Calibri Light" panose="020F0302020204030204" pitchFamily="34" charset="0"/>
              </a:rPr>
              <a:t>Board Presentation – Nancy </a:t>
            </a:r>
            <a:r>
              <a:rPr lang="en-US" sz="2400" b="1" dirty="0" err="1">
                <a:solidFill>
                  <a:schemeClr val="tx1"/>
                </a:solidFill>
                <a:latin typeface="Arial Rounded MT Bold" panose="020F0704030504030204" pitchFamily="34" charset="0"/>
                <a:cs typeface="Calibri Light" panose="020F0302020204030204" pitchFamily="34" charset="0"/>
              </a:rPr>
              <a:t>Pitra</a:t>
            </a:r>
            <a:r>
              <a:rPr lang="en-US" sz="2400" b="1" dirty="0">
                <a:solidFill>
                  <a:schemeClr val="tx1"/>
                </a:solidFill>
                <a:latin typeface="Arial Rounded MT Bold" panose="020F0704030504030204" pitchFamily="34" charset="0"/>
                <a:cs typeface="Calibri Light" panose="020F0302020204030204" pitchFamily="34" charset="0"/>
              </a:rPr>
              <a:t>, AARP</a:t>
            </a:r>
            <a:endParaRPr lang="en-US" sz="3200" b="1" dirty="0">
              <a:solidFill>
                <a:schemeClr val="tx1"/>
              </a:solidFill>
              <a:latin typeface="Arial Rounded MT Bold" panose="020F0704030504030204" pitchFamily="34" charset="0"/>
              <a:cs typeface="Calibri Light" panose="020F03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757239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BE69-8A4D-474A-B515-483C682CBA09}"/>
              </a:ext>
            </a:extLst>
          </p:cNvPr>
          <p:cNvSpPr>
            <a:spLocks noGrp="1"/>
          </p:cNvSpPr>
          <p:nvPr>
            <p:ph type="ctrTitle"/>
          </p:nvPr>
        </p:nvSpPr>
        <p:spPr>
          <a:xfrm>
            <a:off x="914400" y="1122363"/>
            <a:ext cx="10191750" cy="1411287"/>
          </a:xfrm>
        </p:spPr>
        <p:txBody>
          <a:bodyPr>
            <a:noAutofit/>
          </a:bodyPr>
          <a:lstStyle/>
          <a:p>
            <a:r>
              <a:rPr lang="en-US" dirty="0">
                <a:solidFill>
                  <a:srgbClr val="FF0000"/>
                </a:solidFill>
                <a:latin typeface="Arial" panose="020B0604020202020204" pitchFamily="34" charset="0"/>
                <a:cs typeface="Arial" panose="020B0604020202020204" pitchFamily="34" charset="0"/>
              </a:rPr>
              <a:t>The Georgia CAREgivers Act</a:t>
            </a:r>
          </a:p>
        </p:txBody>
      </p:sp>
      <p:sp>
        <p:nvSpPr>
          <p:cNvPr id="3" name="Subtitle 2">
            <a:extLst>
              <a:ext uri="{FF2B5EF4-FFF2-40B4-BE49-F238E27FC236}">
                <a16:creationId xmlns:a16="http://schemas.microsoft.com/office/drawing/2014/main" id="{3D4ABFD4-4DF9-4BF9-AE14-D845876B582A}"/>
              </a:ext>
            </a:extLst>
          </p:cNvPr>
          <p:cNvSpPr>
            <a:spLocks noGrp="1"/>
          </p:cNvSpPr>
          <p:nvPr>
            <p:ph type="subTitle" idx="1"/>
          </p:nvPr>
        </p:nvSpPr>
        <p:spPr>
          <a:xfrm>
            <a:off x="1524000" y="3238500"/>
            <a:ext cx="9144000" cy="2019300"/>
          </a:xfrm>
        </p:spPr>
        <p:txBody>
          <a:bodyPr>
            <a:noAutofit/>
          </a:bodyPr>
          <a:lstStyle/>
          <a:p>
            <a:pPr algn="l"/>
            <a:r>
              <a:rPr lang="en-US" sz="3200" dirty="0">
                <a:latin typeface="Arial" panose="020B0604020202020204" pitchFamily="34" charset="0"/>
                <a:cs typeface="Arial" panose="020B0604020202020204" pitchFamily="34" charset="0"/>
              </a:rPr>
              <a:t>The Caregiver Advise, Record, Enable (CARE) Act supports family caregivers when their loved ones go into the hospital and as they transition home.</a:t>
            </a:r>
          </a:p>
        </p:txBody>
      </p:sp>
      <p:pic>
        <p:nvPicPr>
          <p:cNvPr id="4" name="Picture 65" descr="A picture containing logo&#10;&#10;Description automatically generated">
            <a:extLst>
              <a:ext uri="{FF2B5EF4-FFF2-40B4-BE49-F238E27FC236}">
                <a16:creationId xmlns:a16="http://schemas.microsoft.com/office/drawing/2014/main" id="{5F7044F0-EDFB-4534-9EB5-9E5C0E7BD87A}"/>
              </a:ext>
            </a:extLst>
          </p:cNvPr>
          <p:cNvPicPr>
            <a:picLocks noChangeAspect="1"/>
          </p:cNvPicPr>
          <p:nvPr/>
        </p:nvPicPr>
        <p:blipFill>
          <a:blip r:embed="rId2"/>
          <a:stretch>
            <a:fillRect/>
          </a:stretch>
        </p:blipFill>
        <p:spPr>
          <a:xfrm>
            <a:off x="9791064" y="6069330"/>
            <a:ext cx="2300345" cy="794089"/>
          </a:xfrm>
          <a:prstGeom prst="rect">
            <a:avLst/>
          </a:prstGeom>
        </p:spPr>
      </p:pic>
    </p:spTree>
    <p:extLst>
      <p:ext uri="{BB962C8B-B14F-4D97-AF65-F5344CB8AC3E}">
        <p14:creationId xmlns:p14="http://schemas.microsoft.com/office/powerpoint/2010/main" val="3953806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7.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13705</TotalTime>
  <Words>1679</Words>
  <Application>Microsoft Office PowerPoint</Application>
  <PresentationFormat>Widescreen</PresentationFormat>
  <Paragraphs>208</Paragraphs>
  <Slides>35</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Arial</vt:lpstr>
      <vt:lpstr>Arial Rounded MT Bold</vt:lpstr>
      <vt:lpstr>Bradley Hand ITC</vt:lpstr>
      <vt:lpstr>Calibri</vt:lpstr>
      <vt:lpstr>Lucida Fax</vt:lpstr>
      <vt:lpstr>Times New Roman</vt:lpstr>
      <vt:lpstr>Trebuchet MS</vt:lpstr>
      <vt:lpstr>Wingdings</vt:lpstr>
      <vt:lpstr>Wingdings 3</vt:lpstr>
      <vt:lpstr>Facet</vt:lpstr>
      <vt:lpstr>Acrobat Document</vt:lpstr>
      <vt:lpstr> </vt:lpstr>
      <vt:lpstr> </vt:lpstr>
      <vt:lpstr> </vt:lpstr>
      <vt:lpstr>TODAY’S AGENDA</vt:lpstr>
      <vt:lpstr>REVIEW AND APPROVE</vt:lpstr>
      <vt:lpstr> </vt:lpstr>
      <vt:lpstr>PowerPoint Presentation</vt:lpstr>
      <vt:lpstr> </vt:lpstr>
      <vt:lpstr>The Georgia CAREgivers Act</vt:lpstr>
      <vt:lpstr>PowerPoint Presentation</vt:lpstr>
      <vt:lpstr>PowerPoint Presentation</vt:lpstr>
      <vt:lpstr>PowerPoint Presentation</vt:lpstr>
      <vt:lpstr>Underprepared and Overwhelmed</vt:lpstr>
      <vt:lpstr>PowerPoint Presentation</vt:lpstr>
      <vt:lpstr>PowerPoint Presentation</vt:lpstr>
      <vt:lpstr>Georgia CAREgivers Act Purpose</vt:lpstr>
      <vt:lpstr>Georgia CAREgivers Act Purpose</vt:lpstr>
      <vt:lpstr>Benefits of the Georgia CAREgivers Act</vt:lpstr>
      <vt:lpstr>Georgia CAREgivers Act Supporters</vt:lpstr>
      <vt:lpstr> </vt:lpstr>
      <vt:lpstr>PowerPoint Presentation</vt:lpstr>
      <vt:lpstr>Since Our Launch in 2021</vt:lpstr>
      <vt:lpstr>Looking Ahead in 2022 </vt:lpstr>
      <vt:lpstr>How can you support Hire Me GA?</vt:lpstr>
      <vt:lpstr>Work Incentives Planning &amp; Assistance (WIPA) Program in GA</vt:lpstr>
      <vt:lpstr>Work Incentives Planning &amp; Assistance (WIPA) Program in GA</vt:lpstr>
      <vt:lpstr>PowerPoint Presentation</vt:lpstr>
      <vt:lpstr>PowerPoint Presentation</vt:lpstr>
      <vt:lpstr> </vt:lpstr>
      <vt:lpstr>PowerPoint Presentation</vt:lpstr>
      <vt:lpstr>PowerPoint Presentation</vt:lpstr>
      <vt:lpstr>PowerPoint Presentation</vt:lpstr>
      <vt:lpstr> </vt:lpstr>
      <vt:lpstr> </vt:lpstr>
      <vt:lpstr>THANK YOU  for your continued hard work!</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Kelly</dc:creator>
  <cp:lastModifiedBy>Rebecca Ramage-Tuttl</cp:lastModifiedBy>
  <cp:revision>76</cp:revision>
  <dcterms:created xsi:type="dcterms:W3CDTF">2019-01-14T17:28:16Z</dcterms:created>
  <dcterms:modified xsi:type="dcterms:W3CDTF">2022-01-13T16:30:29Z</dcterms:modified>
</cp:coreProperties>
</file>